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15D092-7789-47CF-B8C2-2717EEDDDBF8}">
  <a:tblStyle styleId="{8315D092-7789-47CF-B8C2-2717EEDDDB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171450" rtl="0" algn="l">
              <a:spcBef>
                <a:spcPts val="0"/>
              </a:spcBef>
              <a:spcAft>
                <a:spcPts val="0"/>
              </a:spcAft>
              <a:buClr>
                <a:schemeClr val="dk1"/>
              </a:buClr>
              <a:buSzPts val="900"/>
              <a:buFont typeface="Calibri"/>
              <a:buNone/>
            </a:pPr>
            <a:r>
              <a:t/>
            </a:r>
            <a:endParaRPr/>
          </a:p>
        </p:txBody>
      </p:sp>
      <p:sp>
        <p:nvSpPr>
          <p:cNvPr id="36" name="Google Shape;3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ff5468f15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ff5468f1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cff5468f1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cbb3d569f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cbb3d569f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Set of configuration parameters applied to all DSP systems.</a:t>
            </a:r>
            <a:endParaRPr/>
          </a:p>
        </p:txBody>
      </p:sp>
      <p:sp>
        <p:nvSpPr>
          <p:cNvPr id="152" name="Google Shape;152;g2ccbb3d569f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b4a7ccb43_0_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b4a7ccb43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segment size (𝑆𝑆), safety buffer (𝑆𝐵), and efficiency threshold (𝐸𝑇)</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18 hours</a:t>
            </a:r>
            <a:endParaRPr/>
          </a:p>
        </p:txBody>
      </p:sp>
      <p:sp>
        <p:nvSpPr>
          <p:cNvPr id="174" name="Google Shape;174;g13b4a7ccb43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0dfcb5685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0dfcb568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18 </a:t>
            </a:r>
            <a:endParaRPr/>
          </a:p>
        </p:txBody>
      </p:sp>
      <p:sp>
        <p:nvSpPr>
          <p:cNvPr id="185" name="Google Shape;185;g2d0dfcb568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06c773741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06c773741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Cumulative distribution </a:t>
            </a:r>
            <a:r>
              <a:rPr lang="en-US"/>
              <a:t>graph, </a:t>
            </a:r>
            <a:r>
              <a:rPr lang="en-US"/>
              <a:t>with log scaling</a:t>
            </a:r>
            <a:endParaRPr/>
          </a:p>
        </p:txBody>
      </p:sp>
      <p:sp>
        <p:nvSpPr>
          <p:cNvPr id="194" name="Google Shape;194;g2d06c773741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06c773741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06c77374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d06c77374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0dfcb5685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0dfcb5685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d0dfcb5685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54b741569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54b741569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 approach which uses TSF to optimize the resource utilization of DSP jobs executing in environments where the workload is expected to change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Phoebe is applicable to scenarios where results are expected to be consistent in the presence of partial failures, i.e. where exactly-once processing is guaranteed.</a:t>
            </a:r>
            <a:endParaRPr/>
          </a:p>
          <a:p>
            <a:pPr indent="0" lvl="0" marL="0" rtl="0" algn="l">
              <a:spcBef>
                <a:spcPts val="0"/>
              </a:spcBef>
              <a:spcAft>
                <a:spcPts val="0"/>
              </a:spcAft>
              <a:buNone/>
            </a:pPr>
            <a:r>
              <a:t/>
            </a:r>
            <a:endParaRPr/>
          </a:p>
        </p:txBody>
      </p:sp>
      <p:sp>
        <p:nvSpPr>
          <p:cNvPr id="235" name="Google Shape;235;g1354b741569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54b741569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54b74156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354b74156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132da88be7e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 name="Google Shape;44;g132da88be7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Distributed </a:t>
            </a:r>
            <a:r>
              <a:rPr lang="en-US"/>
              <a:t>Stream processing is the real-time processing of high velocity, high volume data </a:t>
            </a:r>
            <a:r>
              <a:rPr lang="en-US"/>
              <a:t>to extract value in near-real time which is critical to time-sensitive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Storm, Flink, Spark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here where the results lose value the more time goes goes by, so the data is not stored in a database, but processed as fast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volume is too large to process it on a single machine, so therefore it is partitioned and processed by parallel processing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task executes a DAG (Directed </a:t>
            </a:r>
            <a:r>
              <a:rPr lang="en-US"/>
              <a:t>Acyclic</a:t>
            </a:r>
            <a:r>
              <a:rPr lang="en-US"/>
              <a:t> Graph), a sequence of operators responsible for </a:t>
            </a:r>
            <a:r>
              <a:rPr lang="en-US"/>
              <a:t>transforming</a:t>
            </a:r>
            <a:r>
              <a:rPr lang="en-US"/>
              <a:t>, filtering, and aggregating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Common streaming sources: IoT, social media platforms, financial transactions, logs and network events,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Cases: Real-Time Analytics, Fraud Detection, Predictive Maintenance, Personalization and Recommendation, Network Monitoring and Optimization, Event-driven marketing</a:t>
            </a:r>
            <a:endParaRPr/>
          </a:p>
        </p:txBody>
      </p:sp>
      <p:sp>
        <p:nvSpPr>
          <p:cNvPr id="45" name="Google Shape;45;g132da88be7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cbb3d569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cbb3d569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2ccbb3d569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a1c5d2c2a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a1c5d2c2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rgbClr val="666666"/>
                </a:solidFill>
              </a:rPr>
              <a:t>Reconfigurations are expensive as they cause disruptions to the service, </a:t>
            </a:r>
            <a:endParaRPr sz="1800">
              <a:solidFill>
                <a:srgbClr val="666666"/>
              </a:solidFill>
            </a:endParaRPr>
          </a:p>
          <a:p>
            <a:pPr indent="0" lvl="0" marL="0" rtl="0" algn="ctr">
              <a:spcBef>
                <a:spcPts val="0"/>
              </a:spcBef>
              <a:spcAft>
                <a:spcPts val="0"/>
              </a:spcAft>
              <a:buClr>
                <a:schemeClr val="dk1"/>
              </a:buClr>
              <a:buSzPts val="1100"/>
              <a:buFont typeface="Arial"/>
              <a:buNone/>
            </a:pPr>
            <a:r>
              <a:rPr lang="en-US" sz="1800">
                <a:solidFill>
                  <a:srgbClr val="666666"/>
                </a:solidFill>
              </a:rPr>
              <a:t>therefore we want to ensure changes are as long-lived as possible.</a:t>
            </a:r>
            <a:endParaRPr sz="1800">
              <a:solidFill>
                <a:srgbClr val="666666"/>
              </a:solidFill>
            </a:endParaRPr>
          </a:p>
          <a:p>
            <a:pPr indent="0" lvl="0" marL="0" rtl="0" algn="l">
              <a:spcBef>
                <a:spcPts val="0"/>
              </a:spcBef>
              <a:spcAft>
                <a:spcPts val="0"/>
              </a:spcAft>
              <a:buNone/>
            </a:pPr>
            <a:r>
              <a:t/>
            </a:r>
            <a:endParaRPr/>
          </a:p>
        </p:txBody>
      </p:sp>
      <p:sp>
        <p:nvSpPr>
          <p:cNvPr id="65" name="Google Shape;65;g2da1c5d2c2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f4d622ab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f4d622ab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Two modeling approaches: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US"/>
              <a:t>Multi-step time series forecasting: This gives us the “proactive” part of our approach. Instead of waiting for the system to fall into an inconsistent state and then react, we use the historical workload rate as input to predict what the workload rate is most </a:t>
            </a:r>
            <a:r>
              <a:rPr lang="en-US"/>
              <a:t>likely</a:t>
            </a:r>
            <a:r>
              <a:rPr lang="en-US"/>
              <a:t> to be at a particular time horizon. For us, this time horizon is about 10 minutes. So using this we can preemptively take actions about what is to come.</a:t>
            </a:r>
            <a:endParaRPr/>
          </a:p>
          <a:p>
            <a:pPr indent="-317500" lvl="0" marL="457200" rtl="0" algn="l">
              <a:spcBef>
                <a:spcPts val="0"/>
              </a:spcBef>
              <a:spcAft>
                <a:spcPts val="0"/>
              </a:spcAft>
              <a:buSzPts val="1400"/>
              <a:buAutoNum type="arabicParenR"/>
            </a:pPr>
            <a:r>
              <a:rPr lang="en-US"/>
              <a:t>Multi-objective bayesian </a:t>
            </a:r>
            <a:r>
              <a:rPr lang="en-US"/>
              <a:t>optimization</a:t>
            </a:r>
            <a:r>
              <a:rPr lang="en-US"/>
              <a:t>: This allows us to model the behaviors of the configuration parameters of the DSP system at particular workload rates, where the objective function is the performance metrics “end-to-end latencies” and “recovery times”. Bayesian </a:t>
            </a:r>
            <a:r>
              <a:rPr lang="en-US"/>
              <a:t>optimization</a:t>
            </a:r>
            <a:r>
              <a:rPr lang="en-US"/>
              <a:t> give us the ability to efficiently explore a search space through sampling, so it uses an </a:t>
            </a:r>
            <a:r>
              <a:rPr lang="en-US"/>
              <a:t>acquisition</a:t>
            </a:r>
            <a:r>
              <a:rPr lang="en-US"/>
              <a:t> </a:t>
            </a:r>
            <a:r>
              <a:rPr lang="en-US"/>
              <a:t>function</a:t>
            </a:r>
            <a:r>
              <a:rPr lang="en-US"/>
              <a:t> which guides where to amke the next observation to decrease uncertainty.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this is quite useful because we follow a profiling </a:t>
            </a:r>
            <a:endParaRPr/>
          </a:p>
        </p:txBody>
      </p:sp>
      <p:sp>
        <p:nvSpPr>
          <p:cNvPr id="77" name="Google Shape;77;g2cf4d622abb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ff5468f15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ff5468f1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2cff5468f1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d18f9863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d18f9863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Secondly, </a:t>
            </a:r>
            <a:r>
              <a:rPr lang="en-US"/>
              <a:t>In our approach to optimizing system configurations, we use Multi-Objective Bayesian Optimization, where the key performance metrics latency and recovery time are our main focus. Each metric and constraint within our system is represented through a specific Gaussian process model. These models serve as our surrogate functions, providing a predictive framework based on the various configuration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Here's 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Objective Function: This function defines what we are aiming to optimize. In our case, it's the system's performance metrics like latency and recovery time.</a:t>
            </a:r>
            <a:endParaRPr/>
          </a:p>
          <a:p>
            <a:pPr indent="0" lvl="0" marL="0" rtl="0" algn="l">
              <a:spcBef>
                <a:spcPts val="0"/>
              </a:spcBef>
              <a:spcAft>
                <a:spcPts val="0"/>
              </a:spcAft>
              <a:buNone/>
            </a:pPr>
            <a:r>
              <a:rPr lang="en-US"/>
              <a:t>Surrogate Function: These are the Gaussian process models that estimate the outcomes of our objective function based on different configurations. They evolve and improve as we gather more data.</a:t>
            </a:r>
            <a:endParaRPr/>
          </a:p>
          <a:p>
            <a:pPr indent="0" lvl="0" marL="0" rtl="0" algn="l">
              <a:spcBef>
                <a:spcPts val="0"/>
              </a:spcBef>
              <a:spcAft>
                <a:spcPts val="0"/>
              </a:spcAft>
              <a:buNone/>
            </a:pPr>
            <a:r>
              <a:rPr lang="en-US"/>
              <a:t>Posterior Uncertainty: Each surrogate function calculates not just the expected outcome but also the uncertainty of that prediction. This uncertainty helps us understand where more information could reduce risks and improve decision-making.</a:t>
            </a:r>
            <a:endParaRPr/>
          </a:p>
          <a:p>
            <a:pPr indent="0" lvl="0" marL="0" rtl="0" algn="l">
              <a:spcBef>
                <a:spcPts val="0"/>
              </a:spcBef>
              <a:spcAft>
                <a:spcPts val="0"/>
              </a:spcAft>
              <a:buNone/>
            </a:pPr>
            <a:r>
              <a:rPr lang="en-US"/>
              <a:t>Acquisition Function: Guided by the uncertainty and predictions from the surrogate functions, the acquisition function directs us where to next sample the configuration space. It helps identify the most promising configurations to test next, optimizing our exploration and exploitation of the search space.</a:t>
            </a:r>
            <a:endParaRPr/>
          </a:p>
          <a:p>
            <a:pPr indent="0" lvl="0" marL="0" rtl="0" algn="l">
              <a:spcBef>
                <a:spcPts val="0"/>
              </a:spcBef>
              <a:spcAft>
                <a:spcPts val="0"/>
              </a:spcAft>
              <a:buNone/>
            </a:pPr>
            <a:r>
              <a:rPr lang="en-US"/>
              <a:t>This structured approach enables us to systematically refine our configurations, balancing performance improvements with operational feasibility. It’s particularly effective in environments with low variability, where our predictions and adjustments can be most precise.</a:t>
            </a:r>
            <a:endParaRPr/>
          </a:p>
        </p:txBody>
      </p:sp>
      <p:sp>
        <p:nvSpPr>
          <p:cNvPr id="99" name="Google Shape;99;g2cd18f9863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a1c5d2c2a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a1c5d2c2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Acquisition</a:t>
            </a:r>
            <a:r>
              <a:rPr lang="en-US"/>
              <a:t> Function: Provide set of Configuration which are most like to Maximise the Expected Improvement</a:t>
            </a:r>
            <a:endParaRPr/>
          </a:p>
        </p:txBody>
      </p:sp>
      <p:sp>
        <p:nvSpPr>
          <p:cNvPr id="110" name="Google Shape;110;g2da1c5d2c2a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ff5468f15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ff5468f15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cff5468f15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143000" y="3602037"/>
            <a:ext cx="6858000" cy="1655763"/>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Clr>
                <a:schemeClr val="dk1"/>
              </a:buClr>
              <a:buSzPts val="2800"/>
              <a:buNone/>
              <a:defRPr sz="2800"/>
            </a:lvl1pPr>
            <a:lvl2pPr lvl="1" algn="ctr">
              <a:lnSpc>
                <a:spcPct val="10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 name="Shape 15"/>
        <p:cNvGrpSpPr/>
        <p:nvPr/>
      </p:nvGrpSpPr>
      <p:grpSpPr>
        <a:xfrm>
          <a:off x="0" y="0"/>
          <a:ext cx="0" cy="0"/>
          <a:chOff x="0" y="0"/>
          <a:chExt cx="0" cy="0"/>
        </a:xfrm>
      </p:grpSpPr>
      <p:sp>
        <p:nvSpPr>
          <p:cNvPr id="16" name="Google Shape;16;p3"/>
          <p:cNvSpPr txBox="1"/>
          <p:nvPr>
            <p:ph type="title"/>
          </p:nvPr>
        </p:nvSpPr>
        <p:spPr>
          <a:xfrm>
            <a:off x="628650" y="2942694"/>
            <a:ext cx="7886700" cy="97261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 name="Google Shape;17;p3"/>
          <p:cNvGrpSpPr/>
          <p:nvPr/>
        </p:nvGrpSpPr>
        <p:grpSpPr>
          <a:xfrm>
            <a:off x="0" y="2633498"/>
            <a:ext cx="9144000" cy="1591004"/>
            <a:chOff x="0" y="2624498"/>
            <a:chExt cx="9144000" cy="1591004"/>
          </a:xfrm>
        </p:grpSpPr>
        <p:sp>
          <p:nvSpPr>
            <p:cNvPr id="18" name="Google Shape;18;p3"/>
            <p:cNvSpPr/>
            <p:nvPr/>
          </p:nvSpPr>
          <p:spPr>
            <a:xfrm>
              <a:off x="0" y="2624498"/>
              <a:ext cx="9144000" cy="540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1" u="none" cap="none" strike="noStrike">
                <a:solidFill>
                  <a:schemeClr val="lt1"/>
                </a:solidFill>
                <a:latin typeface="Calibri"/>
                <a:ea typeface="Calibri"/>
                <a:cs typeface="Calibri"/>
                <a:sym typeface="Calibri"/>
              </a:endParaRPr>
            </a:p>
          </p:txBody>
        </p:sp>
        <p:sp>
          <p:nvSpPr>
            <p:cNvPr id="19" name="Google Shape;19;p3"/>
            <p:cNvSpPr/>
            <p:nvPr/>
          </p:nvSpPr>
          <p:spPr>
            <a:xfrm>
              <a:off x="0" y="4161502"/>
              <a:ext cx="9144000" cy="540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1"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628650" y="306512"/>
            <a:ext cx="7886700" cy="86811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body"/>
          </p:nvPr>
        </p:nvSpPr>
        <p:spPr>
          <a:xfrm>
            <a:off x="628650" y="1688402"/>
            <a:ext cx="7886700" cy="430236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406400" lvl="1" marL="914400" algn="l">
              <a:lnSpc>
                <a:spcPct val="100000"/>
              </a:lnSpc>
              <a:spcBef>
                <a:spcPts val="500"/>
              </a:spcBef>
              <a:spcAft>
                <a:spcPts val="0"/>
              </a:spcAft>
              <a:buClr>
                <a:schemeClr val="dk1"/>
              </a:buClr>
              <a:buSzPts val="2800"/>
              <a:buChar char="•"/>
              <a:defRPr sz="2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4"/>
          <p:cNvSpPr txBox="1"/>
          <p:nvPr>
            <p:ph idx="10" type="dt"/>
          </p:nvPr>
        </p:nvSpPr>
        <p:spPr>
          <a:xfrm>
            <a:off x="88650" y="6477658"/>
            <a:ext cx="10800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600" u="none" cap="none" strike="noStrike">
                <a:solidFill>
                  <a:srgbClr val="595959"/>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4" name="Google Shape;24;p4"/>
          <p:cNvSpPr txBox="1"/>
          <p:nvPr>
            <p:ph idx="11" type="ftr"/>
          </p:nvPr>
        </p:nvSpPr>
        <p:spPr>
          <a:xfrm>
            <a:off x="2015231" y="6477658"/>
            <a:ext cx="5113538"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600" u="none" cap="none" strike="noStrike">
                <a:solidFill>
                  <a:srgbClr val="595959"/>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5" name="Google Shape;25;p4"/>
          <p:cNvSpPr txBox="1"/>
          <p:nvPr>
            <p:ph idx="12" type="sldNum"/>
          </p:nvPr>
        </p:nvSpPr>
        <p:spPr>
          <a:xfrm>
            <a:off x="8039562" y="6477658"/>
            <a:ext cx="951575"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1pPr>
            <a:lvl2pPr indent="0" lvl="1"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2pPr>
            <a:lvl3pPr indent="0" lvl="2"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3pPr>
            <a:lvl4pPr indent="0" lvl="3"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4pPr>
            <a:lvl5pPr indent="0" lvl="4"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5pPr>
            <a:lvl6pPr indent="0" lvl="5"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6pPr>
            <a:lvl7pPr indent="0" lvl="6"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7pPr>
            <a:lvl8pPr indent="0" lvl="7"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8pPr>
            <a:lvl9pPr indent="0" lvl="8"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p:nvPr/>
        </p:nvSpPr>
        <p:spPr>
          <a:xfrm>
            <a:off x="0" y="1286765"/>
            <a:ext cx="9144000" cy="540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1" u="none" cap="none" strike="noStrike">
              <a:solidFill>
                <a:schemeClr val="lt1"/>
              </a:solidFill>
              <a:latin typeface="Calibri"/>
              <a:ea typeface="Calibri"/>
              <a:cs typeface="Calibri"/>
              <a:sym typeface="Calibri"/>
            </a:endParaRPr>
          </a:p>
        </p:txBody>
      </p:sp>
      <p:sp>
        <p:nvSpPr>
          <p:cNvPr id="27" name="Google Shape;27;p4"/>
          <p:cNvSpPr/>
          <p:nvPr/>
        </p:nvSpPr>
        <p:spPr>
          <a:xfrm>
            <a:off x="0" y="6419799"/>
            <a:ext cx="9144000" cy="180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1"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 name="Shape 28"/>
        <p:cNvGrpSpPr/>
        <p:nvPr/>
      </p:nvGrpSpPr>
      <p:grpSpPr>
        <a:xfrm>
          <a:off x="0" y="0"/>
          <a:ext cx="0" cy="0"/>
          <a:chOff x="0" y="0"/>
          <a:chExt cx="0" cy="0"/>
        </a:xfrm>
      </p:grpSpPr>
      <p:sp>
        <p:nvSpPr>
          <p:cNvPr id="29" name="Google Shape;29;p5"/>
          <p:cNvSpPr txBox="1"/>
          <p:nvPr>
            <p:ph type="title"/>
          </p:nvPr>
        </p:nvSpPr>
        <p:spPr>
          <a:xfrm>
            <a:off x="628650" y="306512"/>
            <a:ext cx="7886700" cy="86811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628650" y="1688402"/>
            <a:ext cx="7886700" cy="430236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406400" lvl="1" marL="914400" algn="l">
              <a:lnSpc>
                <a:spcPct val="100000"/>
              </a:lnSpc>
              <a:spcBef>
                <a:spcPts val="500"/>
              </a:spcBef>
              <a:spcAft>
                <a:spcPts val="0"/>
              </a:spcAft>
              <a:buClr>
                <a:schemeClr val="dk1"/>
              </a:buClr>
              <a:buSzPts val="2800"/>
              <a:buChar char="•"/>
              <a:defRPr sz="2800"/>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10" type="dt"/>
          </p:nvPr>
        </p:nvSpPr>
        <p:spPr>
          <a:xfrm>
            <a:off x="88650" y="6477658"/>
            <a:ext cx="10800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600" u="none" cap="none" strike="noStrike">
                <a:solidFill>
                  <a:srgbClr val="595959"/>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8039562" y="6477658"/>
            <a:ext cx="951575"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1pPr>
            <a:lvl2pPr indent="0" lvl="1"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2pPr>
            <a:lvl3pPr indent="0" lvl="2"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3pPr>
            <a:lvl4pPr indent="0" lvl="3"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4pPr>
            <a:lvl5pPr indent="0" lvl="4"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5pPr>
            <a:lvl6pPr indent="0" lvl="5"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6pPr>
            <a:lvl7pPr indent="0" lvl="6"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7pPr>
            <a:lvl8pPr indent="0" lvl="7"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8pPr>
            <a:lvl9pPr indent="0" lvl="8" marL="0" marR="0" rtl="0" algn="r">
              <a:lnSpc>
                <a:spcPct val="100000"/>
              </a:lnSpc>
              <a:spcBef>
                <a:spcPts val="0"/>
              </a:spcBef>
              <a:buNone/>
              <a:defRPr b="0" i="0" sz="1600" u="none" cap="none" strike="noStrike">
                <a:solidFill>
                  <a:srgbClr val="59595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93409"/>
            <a:ext cx="7886700" cy="87200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688401"/>
            <a:ext cx="7886700" cy="435133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39.png"/><Relationship Id="rId12"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2.png"/><Relationship Id="rId4" Type="http://schemas.openxmlformats.org/officeDocument/2006/relationships/image" Target="../media/image42.png"/><Relationship Id="rId9"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49.png"/><Relationship Id="rId8"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30.png"/><Relationship Id="rId7" Type="http://schemas.openxmlformats.org/officeDocument/2006/relationships/image" Target="../media/image12.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6.png"/><Relationship Id="rId13" Type="http://schemas.openxmlformats.org/officeDocument/2006/relationships/image" Target="../media/image31.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2.png"/><Relationship Id="rId15" Type="http://schemas.openxmlformats.org/officeDocument/2006/relationships/image" Target="../media/image44.png"/><Relationship Id="rId14" Type="http://schemas.openxmlformats.org/officeDocument/2006/relationships/image" Target="../media/image38.png"/><Relationship Id="rId17" Type="http://schemas.openxmlformats.org/officeDocument/2006/relationships/image" Target="../media/image35.png"/><Relationship Id="rId16"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28.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ph type="ctrTitle"/>
          </p:nvPr>
        </p:nvSpPr>
        <p:spPr>
          <a:xfrm>
            <a:off x="230382" y="1148025"/>
            <a:ext cx="8683239" cy="231259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2700"/>
              <a:t>Automatic System Tuning for Distributed Stream Processing</a:t>
            </a:r>
            <a:endParaRPr sz="3300"/>
          </a:p>
        </p:txBody>
      </p:sp>
      <p:sp>
        <p:nvSpPr>
          <p:cNvPr id="39" name="Google Shape;39;p6"/>
          <p:cNvSpPr txBox="1"/>
          <p:nvPr>
            <p:ph idx="1" type="subTitle"/>
          </p:nvPr>
        </p:nvSpPr>
        <p:spPr>
          <a:xfrm>
            <a:off x="803425" y="3901200"/>
            <a:ext cx="7777800" cy="157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lang="en-US" sz="2100">
                <a:solidFill>
                  <a:srgbClr val="666666"/>
                </a:solidFill>
              </a:rPr>
              <a:t>Morgan Geldenhuys</a:t>
            </a:r>
            <a:r>
              <a:rPr lang="en-US" sz="2100">
                <a:solidFill>
                  <a:srgbClr val="666666"/>
                </a:solidFill>
              </a:rPr>
              <a:t>, Dominik Scheinert, Odej Kao, Lauritz Thamsen*</a:t>
            </a:r>
            <a:endParaRPr sz="2100">
              <a:solidFill>
                <a:srgbClr val="666666"/>
              </a:solidFill>
            </a:endParaRPr>
          </a:p>
          <a:p>
            <a:pPr indent="0" lvl="0" marL="0" rtl="0" algn="ctr">
              <a:lnSpc>
                <a:spcPct val="100000"/>
              </a:lnSpc>
              <a:spcBef>
                <a:spcPts val="1000"/>
              </a:spcBef>
              <a:spcAft>
                <a:spcPts val="0"/>
              </a:spcAft>
              <a:buClr>
                <a:schemeClr val="dk1"/>
              </a:buClr>
              <a:buSzPts val="2800"/>
              <a:buNone/>
            </a:pPr>
            <a:r>
              <a:rPr lang="en-US" sz="2100">
                <a:solidFill>
                  <a:srgbClr val="666666"/>
                </a:solidFill>
              </a:rPr>
              <a:t>Technische Universität Berlin, University of Glasgow*</a:t>
            </a:r>
            <a:endParaRPr sz="2100">
              <a:solidFill>
                <a:srgbClr val="666666"/>
              </a:solidFill>
            </a:endParaRPr>
          </a:p>
          <a:p>
            <a:pPr indent="0" lvl="0" marL="0" rtl="0" algn="ctr">
              <a:lnSpc>
                <a:spcPct val="100000"/>
              </a:lnSpc>
              <a:spcBef>
                <a:spcPts val="1000"/>
              </a:spcBef>
              <a:spcAft>
                <a:spcPts val="0"/>
              </a:spcAft>
              <a:buClr>
                <a:schemeClr val="dk1"/>
              </a:buClr>
              <a:buSzPts val="2800"/>
              <a:buNone/>
            </a:pPr>
            <a:r>
              <a:rPr lang="en-US" sz="2100">
                <a:solidFill>
                  <a:srgbClr val="666666"/>
                </a:solidFill>
              </a:rPr>
              <a:t>2 May 2024</a:t>
            </a:r>
            <a:endParaRPr sz="2100">
              <a:solidFill>
                <a:srgbClr val="666666"/>
              </a:solidFill>
            </a:endParaRPr>
          </a:p>
        </p:txBody>
      </p:sp>
      <p:pic>
        <p:nvPicPr>
          <p:cNvPr descr="TU_Logo_lang_RGB_rot_PPT-1" id="40" name="Google Shape;40;p6"/>
          <p:cNvPicPr preferRelativeResize="0"/>
          <p:nvPr/>
        </p:nvPicPr>
        <p:blipFill rotWithShape="1">
          <a:blip r:embed="rId3">
            <a:alphaModFix/>
          </a:blip>
          <a:srcRect b="0" l="0" r="0" t="0"/>
          <a:stretch/>
        </p:blipFill>
        <p:spPr>
          <a:xfrm>
            <a:off x="230384" y="5680919"/>
            <a:ext cx="1488805" cy="831368"/>
          </a:xfrm>
          <a:prstGeom prst="rect">
            <a:avLst/>
          </a:prstGeom>
          <a:noFill/>
          <a:ln>
            <a:noFill/>
          </a:ln>
        </p:spPr>
      </p:pic>
      <p:pic>
        <p:nvPicPr>
          <p:cNvPr id="41" name="Google Shape;41;p6"/>
          <p:cNvPicPr preferRelativeResize="0"/>
          <p:nvPr/>
        </p:nvPicPr>
        <p:blipFill>
          <a:blip r:embed="rId4">
            <a:alphaModFix/>
          </a:blip>
          <a:stretch>
            <a:fillRect/>
          </a:stretch>
        </p:blipFill>
        <p:spPr>
          <a:xfrm>
            <a:off x="6887351" y="5640962"/>
            <a:ext cx="2026275" cy="911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Proactive Workload Predictions</a:t>
            </a:r>
            <a:endParaRPr sz="3200"/>
          </a:p>
        </p:txBody>
      </p:sp>
      <p:sp>
        <p:nvSpPr>
          <p:cNvPr id="147" name="Google Shape;147;p15"/>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8" name="Google Shape;148;p15"/>
          <p:cNvPicPr preferRelativeResize="0"/>
          <p:nvPr/>
        </p:nvPicPr>
        <p:blipFill>
          <a:blip r:embed="rId3">
            <a:alphaModFix/>
          </a:blip>
          <a:stretch>
            <a:fillRect/>
          </a:stretch>
        </p:blipFill>
        <p:spPr>
          <a:xfrm>
            <a:off x="1116550" y="2057963"/>
            <a:ext cx="6910899" cy="3536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Configuration Parameters</a:t>
            </a:r>
            <a:endParaRPr sz="3200"/>
          </a:p>
        </p:txBody>
      </p:sp>
      <p:sp>
        <p:nvSpPr>
          <p:cNvPr id="155" name="Google Shape;155;p16"/>
          <p:cNvSpPr txBox="1"/>
          <p:nvPr>
            <p:ph idx="1" type="body"/>
          </p:nvPr>
        </p:nvSpPr>
        <p:spPr>
          <a:xfrm>
            <a:off x="1158750" y="2034800"/>
            <a:ext cx="1837200" cy="61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t>Workers (w)</a:t>
            </a:r>
            <a:endParaRPr sz="1400"/>
          </a:p>
        </p:txBody>
      </p:sp>
      <p:sp>
        <p:nvSpPr>
          <p:cNvPr id="156" name="Google Shape;156;p16"/>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7" name="Google Shape;157;p16"/>
          <p:cNvPicPr preferRelativeResize="0"/>
          <p:nvPr/>
        </p:nvPicPr>
        <p:blipFill>
          <a:blip r:embed="rId3">
            <a:alphaModFix/>
          </a:blip>
          <a:stretch>
            <a:fillRect/>
          </a:stretch>
        </p:blipFill>
        <p:spPr>
          <a:xfrm flipH="1">
            <a:off x="725376" y="2157875"/>
            <a:ext cx="380075" cy="234850"/>
          </a:xfrm>
          <a:prstGeom prst="rect">
            <a:avLst/>
          </a:prstGeom>
          <a:noFill/>
          <a:ln>
            <a:noFill/>
          </a:ln>
        </p:spPr>
      </p:pic>
      <p:sp>
        <p:nvSpPr>
          <p:cNvPr id="158" name="Google Shape;158;p16"/>
          <p:cNvSpPr txBox="1"/>
          <p:nvPr>
            <p:ph idx="1" type="body"/>
          </p:nvPr>
        </p:nvSpPr>
        <p:spPr>
          <a:xfrm>
            <a:off x="3429325" y="2034800"/>
            <a:ext cx="1901700" cy="61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t>CPU Cores </a:t>
            </a:r>
            <a:r>
              <a:rPr lang="en-US" sz="2200"/>
              <a:t>(c)</a:t>
            </a:r>
            <a:endParaRPr sz="1400"/>
          </a:p>
        </p:txBody>
      </p:sp>
      <p:pic>
        <p:nvPicPr>
          <p:cNvPr id="159" name="Google Shape;159;p16"/>
          <p:cNvPicPr preferRelativeResize="0"/>
          <p:nvPr/>
        </p:nvPicPr>
        <p:blipFill>
          <a:blip r:embed="rId4">
            <a:alphaModFix/>
          </a:blip>
          <a:stretch>
            <a:fillRect/>
          </a:stretch>
        </p:blipFill>
        <p:spPr>
          <a:xfrm>
            <a:off x="2995950" y="2157875"/>
            <a:ext cx="380079" cy="234850"/>
          </a:xfrm>
          <a:prstGeom prst="rect">
            <a:avLst/>
          </a:prstGeom>
          <a:noFill/>
          <a:ln>
            <a:noFill/>
          </a:ln>
        </p:spPr>
      </p:pic>
      <p:sp>
        <p:nvSpPr>
          <p:cNvPr id="160" name="Google Shape;160;p16"/>
          <p:cNvSpPr txBox="1"/>
          <p:nvPr>
            <p:ph idx="1" type="body"/>
          </p:nvPr>
        </p:nvSpPr>
        <p:spPr>
          <a:xfrm>
            <a:off x="3429325" y="2645600"/>
            <a:ext cx="1837200" cy="61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t>Memory (m)</a:t>
            </a:r>
            <a:endParaRPr sz="1400"/>
          </a:p>
        </p:txBody>
      </p:sp>
      <p:pic>
        <p:nvPicPr>
          <p:cNvPr id="161" name="Google Shape;161;p16"/>
          <p:cNvPicPr preferRelativeResize="0"/>
          <p:nvPr/>
        </p:nvPicPr>
        <p:blipFill>
          <a:blip r:embed="rId5">
            <a:alphaModFix/>
          </a:blip>
          <a:stretch>
            <a:fillRect/>
          </a:stretch>
        </p:blipFill>
        <p:spPr>
          <a:xfrm>
            <a:off x="2995950" y="2759051"/>
            <a:ext cx="380075" cy="234850"/>
          </a:xfrm>
          <a:prstGeom prst="rect">
            <a:avLst/>
          </a:prstGeom>
          <a:noFill/>
          <a:ln>
            <a:noFill/>
          </a:ln>
        </p:spPr>
      </p:pic>
      <p:pic>
        <p:nvPicPr>
          <p:cNvPr id="162" name="Google Shape;162;p16"/>
          <p:cNvPicPr preferRelativeResize="0"/>
          <p:nvPr/>
        </p:nvPicPr>
        <p:blipFill>
          <a:blip r:embed="rId6">
            <a:alphaModFix/>
          </a:blip>
          <a:stretch>
            <a:fillRect/>
          </a:stretch>
        </p:blipFill>
        <p:spPr>
          <a:xfrm>
            <a:off x="725375" y="2814288"/>
            <a:ext cx="380075" cy="234850"/>
          </a:xfrm>
          <a:prstGeom prst="rect">
            <a:avLst/>
          </a:prstGeom>
          <a:noFill/>
          <a:ln>
            <a:noFill/>
          </a:ln>
        </p:spPr>
      </p:pic>
      <p:sp>
        <p:nvSpPr>
          <p:cNvPr id="163" name="Google Shape;163;p16"/>
          <p:cNvSpPr txBox="1"/>
          <p:nvPr>
            <p:ph idx="1" type="body"/>
          </p:nvPr>
        </p:nvSpPr>
        <p:spPr>
          <a:xfrm>
            <a:off x="1158750" y="2684075"/>
            <a:ext cx="1625400" cy="61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t>Task Slots (t)</a:t>
            </a:r>
            <a:endParaRPr sz="1400"/>
          </a:p>
        </p:txBody>
      </p:sp>
      <p:sp>
        <p:nvSpPr>
          <p:cNvPr id="164" name="Google Shape;164;p16"/>
          <p:cNvSpPr txBox="1"/>
          <p:nvPr>
            <p:ph idx="1" type="body"/>
          </p:nvPr>
        </p:nvSpPr>
        <p:spPr>
          <a:xfrm>
            <a:off x="5699900" y="1912150"/>
            <a:ext cx="3258600" cy="61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Checkpoint Interval (t)</a:t>
            </a:r>
            <a:endParaRPr sz="1400"/>
          </a:p>
        </p:txBody>
      </p:sp>
      <p:pic>
        <p:nvPicPr>
          <p:cNvPr id="165" name="Google Shape;165;p16"/>
          <p:cNvPicPr preferRelativeResize="0"/>
          <p:nvPr/>
        </p:nvPicPr>
        <p:blipFill>
          <a:blip r:embed="rId7">
            <a:alphaModFix/>
          </a:blip>
          <a:stretch>
            <a:fillRect/>
          </a:stretch>
        </p:blipFill>
        <p:spPr>
          <a:xfrm>
            <a:off x="5266525" y="2157875"/>
            <a:ext cx="380075" cy="234850"/>
          </a:xfrm>
          <a:prstGeom prst="rect">
            <a:avLst/>
          </a:prstGeom>
          <a:noFill/>
          <a:ln>
            <a:noFill/>
          </a:ln>
        </p:spPr>
      </p:pic>
      <p:pic>
        <p:nvPicPr>
          <p:cNvPr id="166" name="Google Shape;166;p16"/>
          <p:cNvPicPr preferRelativeResize="0"/>
          <p:nvPr/>
        </p:nvPicPr>
        <p:blipFill>
          <a:blip r:embed="rId8">
            <a:alphaModFix/>
          </a:blip>
          <a:stretch>
            <a:fillRect/>
          </a:stretch>
        </p:blipFill>
        <p:spPr>
          <a:xfrm>
            <a:off x="628650" y="3728888"/>
            <a:ext cx="7886700" cy="1838084"/>
          </a:xfrm>
          <a:prstGeom prst="rect">
            <a:avLst/>
          </a:prstGeom>
          <a:noFill/>
          <a:ln>
            <a:noFill/>
          </a:ln>
        </p:spPr>
      </p:pic>
      <p:pic>
        <p:nvPicPr>
          <p:cNvPr id="167" name="Google Shape;167;p16"/>
          <p:cNvPicPr preferRelativeResize="0"/>
          <p:nvPr/>
        </p:nvPicPr>
        <p:blipFill>
          <a:blip r:embed="rId9">
            <a:alphaModFix/>
          </a:blip>
          <a:stretch>
            <a:fillRect/>
          </a:stretch>
        </p:blipFill>
        <p:spPr>
          <a:xfrm>
            <a:off x="628648" y="3728898"/>
            <a:ext cx="7886700" cy="1838079"/>
          </a:xfrm>
          <a:prstGeom prst="rect">
            <a:avLst/>
          </a:prstGeom>
          <a:noFill/>
          <a:ln>
            <a:noFill/>
          </a:ln>
        </p:spPr>
      </p:pic>
      <p:pic>
        <p:nvPicPr>
          <p:cNvPr id="168" name="Google Shape;168;p16"/>
          <p:cNvPicPr preferRelativeResize="0"/>
          <p:nvPr/>
        </p:nvPicPr>
        <p:blipFill>
          <a:blip r:embed="rId10">
            <a:alphaModFix/>
          </a:blip>
          <a:stretch>
            <a:fillRect/>
          </a:stretch>
        </p:blipFill>
        <p:spPr>
          <a:xfrm>
            <a:off x="628650" y="3728898"/>
            <a:ext cx="7886700" cy="1838074"/>
          </a:xfrm>
          <a:prstGeom prst="rect">
            <a:avLst/>
          </a:prstGeom>
          <a:noFill/>
          <a:ln>
            <a:noFill/>
          </a:ln>
        </p:spPr>
      </p:pic>
      <p:pic>
        <p:nvPicPr>
          <p:cNvPr id="169" name="Google Shape;169;p16"/>
          <p:cNvPicPr preferRelativeResize="0"/>
          <p:nvPr/>
        </p:nvPicPr>
        <p:blipFill>
          <a:blip r:embed="rId11">
            <a:alphaModFix/>
          </a:blip>
          <a:stretch>
            <a:fillRect/>
          </a:stretch>
        </p:blipFill>
        <p:spPr>
          <a:xfrm>
            <a:off x="628650" y="3728898"/>
            <a:ext cx="7886700" cy="1838074"/>
          </a:xfrm>
          <a:prstGeom prst="rect">
            <a:avLst/>
          </a:prstGeom>
          <a:noFill/>
          <a:ln>
            <a:noFill/>
          </a:ln>
        </p:spPr>
      </p:pic>
      <p:pic>
        <p:nvPicPr>
          <p:cNvPr id="170" name="Google Shape;170;p16"/>
          <p:cNvPicPr preferRelativeResize="0"/>
          <p:nvPr/>
        </p:nvPicPr>
        <p:blipFill>
          <a:blip r:embed="rId12">
            <a:alphaModFix/>
          </a:blip>
          <a:stretch>
            <a:fillRect/>
          </a:stretch>
        </p:blipFill>
        <p:spPr>
          <a:xfrm>
            <a:off x="628650" y="3728898"/>
            <a:ext cx="7886700" cy="1838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2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a:p>
            <a:pPr indent="0" lvl="0" marL="0" rtl="0" algn="l">
              <a:spcBef>
                <a:spcPts val="0"/>
              </a:spcBef>
              <a:spcAft>
                <a:spcPts val="0"/>
              </a:spcAft>
              <a:buNone/>
            </a:pPr>
            <a:r>
              <a:rPr lang="en-US" sz="3200"/>
              <a:t>Experimental Setup</a:t>
            </a:r>
            <a:endParaRPr sz="3200"/>
          </a:p>
        </p:txBody>
      </p:sp>
      <p:sp>
        <p:nvSpPr>
          <p:cNvPr id="177" name="Google Shape;177;p17"/>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8" name="Google Shape;178;p17"/>
          <p:cNvSpPr txBox="1"/>
          <p:nvPr>
            <p:ph idx="1" type="body"/>
          </p:nvPr>
        </p:nvSpPr>
        <p:spPr>
          <a:xfrm>
            <a:off x="628650" y="2738782"/>
            <a:ext cx="7886700" cy="6249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rgbClr val="666666"/>
              </a:buClr>
              <a:buSzPts val="2100"/>
              <a:buChar char="•"/>
            </a:pPr>
            <a:r>
              <a:rPr lang="en-US" sz="2100">
                <a:solidFill>
                  <a:srgbClr val="666666"/>
                </a:solidFill>
              </a:rPr>
              <a:t>Baselines &amp; Configuration Space</a:t>
            </a:r>
            <a:r>
              <a:rPr lang="en-US" sz="2100">
                <a:solidFill>
                  <a:srgbClr val="666666"/>
                </a:solidFill>
              </a:rPr>
              <a:t>:</a:t>
            </a:r>
            <a:endParaRPr sz="2100">
              <a:solidFill>
                <a:srgbClr val="666666"/>
              </a:solidFill>
            </a:endParaRPr>
          </a:p>
        </p:txBody>
      </p:sp>
      <p:sp>
        <p:nvSpPr>
          <p:cNvPr id="179" name="Google Shape;179;p17"/>
          <p:cNvSpPr txBox="1"/>
          <p:nvPr>
            <p:ph idx="1" type="body"/>
          </p:nvPr>
        </p:nvSpPr>
        <p:spPr>
          <a:xfrm>
            <a:off x="628650" y="1395600"/>
            <a:ext cx="7886700" cy="15951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rgbClr val="666666"/>
              </a:buClr>
              <a:buSzPts val="2100"/>
              <a:buChar char="•"/>
            </a:pPr>
            <a:r>
              <a:rPr lang="en-US" sz="2100">
                <a:solidFill>
                  <a:srgbClr val="666666"/>
                </a:solidFill>
              </a:rPr>
              <a:t>Experiments (Kubernetes + Apache Flink)</a:t>
            </a:r>
            <a:r>
              <a:rPr lang="en-US" sz="2100">
                <a:solidFill>
                  <a:srgbClr val="666666"/>
                </a:solidFill>
              </a:rPr>
              <a:t>:</a:t>
            </a:r>
            <a:endParaRPr sz="2100">
              <a:solidFill>
                <a:srgbClr val="666666"/>
              </a:solidFill>
            </a:endParaRPr>
          </a:p>
          <a:p>
            <a:pPr indent="-355600" lvl="1" marL="914400" rtl="0" algn="l">
              <a:lnSpc>
                <a:spcPct val="115000"/>
              </a:lnSpc>
              <a:spcBef>
                <a:spcPts val="0"/>
              </a:spcBef>
              <a:spcAft>
                <a:spcPts val="0"/>
              </a:spcAft>
              <a:buClr>
                <a:srgbClr val="666666"/>
              </a:buClr>
              <a:buSzPts val="2000"/>
              <a:buChar char="•"/>
            </a:pPr>
            <a:r>
              <a:rPr lang="en-US" sz="2000">
                <a:solidFill>
                  <a:srgbClr val="666666"/>
                </a:solidFill>
              </a:rPr>
              <a:t>Yahoo Streaming Benchmark (click-stream analytics; 25K - 100K) </a:t>
            </a:r>
            <a:endParaRPr sz="2000">
              <a:solidFill>
                <a:srgbClr val="666666"/>
              </a:solidFill>
            </a:endParaRPr>
          </a:p>
          <a:p>
            <a:pPr indent="-355600" lvl="1" marL="914400" rtl="0" algn="l">
              <a:lnSpc>
                <a:spcPct val="115000"/>
              </a:lnSpc>
              <a:spcBef>
                <a:spcPts val="0"/>
              </a:spcBef>
              <a:spcAft>
                <a:spcPts val="0"/>
              </a:spcAft>
              <a:buClr>
                <a:srgbClr val="666666"/>
              </a:buClr>
              <a:buSzPts val="2000"/>
              <a:buChar char="•"/>
            </a:pPr>
            <a:r>
              <a:rPr lang="en-US" sz="2000">
                <a:solidFill>
                  <a:srgbClr val="666666"/>
                </a:solidFill>
              </a:rPr>
              <a:t>Top Speed Windowing (traffic monitoring; 35K - 125K)</a:t>
            </a:r>
            <a:endParaRPr sz="2000">
              <a:solidFill>
                <a:srgbClr val="666666"/>
              </a:solidFill>
            </a:endParaRPr>
          </a:p>
        </p:txBody>
      </p:sp>
      <p:graphicFrame>
        <p:nvGraphicFramePr>
          <p:cNvPr id="180" name="Google Shape;180;p17"/>
          <p:cNvGraphicFramePr/>
          <p:nvPr/>
        </p:nvGraphicFramePr>
        <p:xfrm>
          <a:off x="840525" y="3363675"/>
          <a:ext cx="3000000" cy="3000000"/>
        </p:xfrm>
        <a:graphic>
          <a:graphicData uri="http://schemas.openxmlformats.org/drawingml/2006/table">
            <a:tbl>
              <a:tblPr>
                <a:noFill/>
                <a:tableStyleId>{8315D092-7789-47CF-B8C2-2717EEDDDBF8}</a:tableStyleId>
              </a:tblPr>
              <a:tblGrid>
                <a:gridCol w="1168325"/>
                <a:gridCol w="1301300"/>
                <a:gridCol w="1301300"/>
                <a:gridCol w="1301300"/>
                <a:gridCol w="1301300"/>
                <a:gridCol w="1301300"/>
              </a:tblGrid>
              <a:tr h="381000">
                <a:tc>
                  <a:txBody>
                    <a:bodyPr/>
                    <a:lstStyle/>
                    <a:p>
                      <a:pPr indent="0" lvl="0" marL="0" rtl="0" algn="ctr">
                        <a:spcBef>
                          <a:spcPts val="0"/>
                        </a:spcBef>
                        <a:spcAft>
                          <a:spcPts val="0"/>
                        </a:spcAft>
                        <a:buNone/>
                      </a:pPr>
                      <a:r>
                        <a:rPr lang="en-US"/>
                        <a:t>Method</a:t>
                      </a:r>
                      <a:endParaRPr/>
                    </a:p>
                  </a:txBody>
                  <a:tcPr marT="91425" marB="91425" marR="91425" marL="91425" anchor="ctr"/>
                </a:tc>
                <a:tc>
                  <a:txBody>
                    <a:bodyPr/>
                    <a:lstStyle/>
                    <a:p>
                      <a:pPr indent="0" lvl="0" marL="0" rtl="0" algn="ctr">
                        <a:spcBef>
                          <a:spcPts val="0"/>
                        </a:spcBef>
                        <a:spcAft>
                          <a:spcPts val="0"/>
                        </a:spcAft>
                        <a:buNone/>
                      </a:pPr>
                      <a:r>
                        <a:rPr lang="en-US"/>
                        <a:t>Workers</a:t>
                      </a:r>
                      <a:endParaRPr/>
                    </a:p>
                  </a:txBody>
                  <a:tcPr marT="91425" marB="91425" marR="91425" marL="91425" anchor="ctr"/>
                </a:tc>
                <a:tc>
                  <a:txBody>
                    <a:bodyPr/>
                    <a:lstStyle/>
                    <a:p>
                      <a:pPr indent="0" lvl="0" marL="0" rtl="0" algn="ctr">
                        <a:spcBef>
                          <a:spcPts val="0"/>
                        </a:spcBef>
                        <a:spcAft>
                          <a:spcPts val="0"/>
                        </a:spcAft>
                        <a:buNone/>
                      </a:pPr>
                      <a:r>
                        <a:rPr lang="en-US"/>
                        <a:t>Task Slots</a:t>
                      </a:r>
                      <a:endParaRPr/>
                    </a:p>
                  </a:txBody>
                  <a:tcPr marT="91425" marB="91425" marR="91425" marL="91425" anchor="ctr"/>
                </a:tc>
                <a:tc>
                  <a:txBody>
                    <a:bodyPr/>
                    <a:lstStyle/>
                    <a:p>
                      <a:pPr indent="0" lvl="0" marL="0" rtl="0" algn="ctr">
                        <a:spcBef>
                          <a:spcPts val="0"/>
                        </a:spcBef>
                        <a:spcAft>
                          <a:spcPts val="0"/>
                        </a:spcAft>
                        <a:buNone/>
                      </a:pPr>
                      <a:r>
                        <a:rPr lang="en-US"/>
                        <a:t>CPU Cores</a:t>
                      </a:r>
                      <a:endParaRPr/>
                    </a:p>
                  </a:txBody>
                  <a:tcPr marT="91425" marB="91425" marR="91425" marL="91425" anchor="ctr"/>
                </a:tc>
                <a:tc>
                  <a:txBody>
                    <a:bodyPr/>
                    <a:lstStyle/>
                    <a:p>
                      <a:pPr indent="0" lvl="0" marL="0" rtl="0" algn="ctr">
                        <a:spcBef>
                          <a:spcPts val="0"/>
                        </a:spcBef>
                        <a:spcAft>
                          <a:spcPts val="0"/>
                        </a:spcAft>
                        <a:buNone/>
                      </a:pPr>
                      <a:r>
                        <a:rPr lang="en-US"/>
                        <a:t>Memory (mb)</a:t>
                      </a:r>
                      <a:endParaRPr/>
                    </a:p>
                  </a:txBody>
                  <a:tcPr marT="91425" marB="91425" marR="91425" marL="91425" anchor="ctr"/>
                </a:tc>
                <a:tc>
                  <a:txBody>
                    <a:bodyPr/>
                    <a:lstStyle/>
                    <a:p>
                      <a:pPr indent="0" lvl="0" marL="0" rtl="0" algn="ctr">
                        <a:spcBef>
                          <a:spcPts val="0"/>
                        </a:spcBef>
                        <a:spcAft>
                          <a:spcPts val="0"/>
                        </a:spcAft>
                        <a:buNone/>
                      </a:pPr>
                      <a:r>
                        <a:rPr lang="en-US"/>
                        <a:t>Checkpoint Interval (s)</a:t>
                      </a:r>
                      <a:endParaRPr/>
                    </a:p>
                  </a:txBody>
                  <a:tcPr marT="91425" marB="91425" marR="91425" marL="91425" anchor="ctr"/>
                </a:tc>
              </a:tr>
              <a:tr h="381000">
                <a:tc>
                  <a:txBody>
                    <a:bodyPr/>
                    <a:lstStyle/>
                    <a:p>
                      <a:pPr indent="0" lvl="0" marL="0" rtl="0" algn="ctr">
                        <a:spcBef>
                          <a:spcPts val="0"/>
                        </a:spcBef>
                        <a:spcAft>
                          <a:spcPts val="0"/>
                        </a:spcAft>
                        <a:buNone/>
                      </a:pPr>
                      <a:r>
                        <a:rPr lang="en-US"/>
                        <a:t>Static (C</a:t>
                      </a:r>
                      <a:r>
                        <a:rPr baseline="-25000" lang="en-US"/>
                        <a:t>max</a:t>
                      </a:r>
                      <a:r>
                        <a:rPr lang="en-US"/>
                        <a:t>)</a:t>
                      </a:r>
                      <a:endParaRPr/>
                    </a:p>
                  </a:txBody>
                  <a:tcPr marT="91425" marB="91425" marR="91425" marL="91425" anchor="ctr">
                    <a:solidFill>
                      <a:srgbClr val="F3F3F3"/>
                    </a:solidFill>
                  </a:tcPr>
                </a:tc>
                <a:tc>
                  <a:txBody>
                    <a:bodyPr/>
                    <a:lstStyle/>
                    <a:p>
                      <a:pPr indent="0" lvl="0" marL="0" rtl="0" algn="ctr">
                        <a:spcBef>
                          <a:spcPts val="0"/>
                        </a:spcBef>
                        <a:spcAft>
                          <a:spcPts val="0"/>
                        </a:spcAft>
                        <a:buNone/>
                      </a:pPr>
                      <a:r>
                        <a:rPr lang="en-US"/>
                        <a:t>24</a:t>
                      </a:r>
                      <a:endParaRPr/>
                    </a:p>
                  </a:txBody>
                  <a:tcPr marT="91425" marB="91425" marR="91425" marL="91425" anchor="ctr">
                    <a:solidFill>
                      <a:srgbClr val="F3F3F3"/>
                    </a:solidFill>
                  </a:tcPr>
                </a:tc>
                <a:tc>
                  <a:txBody>
                    <a:bodyPr/>
                    <a:lstStyle/>
                    <a:p>
                      <a:pPr indent="0" lvl="0" marL="0" rtl="0" algn="ctr">
                        <a:spcBef>
                          <a:spcPts val="0"/>
                        </a:spcBef>
                        <a:spcAft>
                          <a:spcPts val="0"/>
                        </a:spcAft>
                        <a:buNone/>
                      </a:pPr>
                      <a:r>
                        <a:rPr lang="en-US"/>
                        <a:t>1</a:t>
                      </a:r>
                      <a:endParaRPr/>
                    </a:p>
                  </a:txBody>
                  <a:tcPr marT="91425" marB="91425" marR="91425" marL="91425" anchor="ctr">
                    <a:solidFill>
                      <a:srgbClr val="F3F3F3"/>
                    </a:solidFill>
                  </a:tcPr>
                </a:tc>
                <a:tc>
                  <a:txBody>
                    <a:bodyPr/>
                    <a:lstStyle/>
                    <a:p>
                      <a:pPr indent="0" lvl="0" marL="0" rtl="0" algn="ctr">
                        <a:spcBef>
                          <a:spcPts val="0"/>
                        </a:spcBef>
                        <a:spcAft>
                          <a:spcPts val="0"/>
                        </a:spcAft>
                        <a:buNone/>
                      </a:pPr>
                      <a:r>
                        <a:rPr lang="en-US"/>
                        <a:t>1</a:t>
                      </a:r>
                      <a:endParaRPr/>
                    </a:p>
                  </a:txBody>
                  <a:tcPr marT="91425" marB="91425" marR="91425" marL="91425" anchor="ctr">
                    <a:solidFill>
                      <a:srgbClr val="F3F3F3"/>
                    </a:solidFill>
                  </a:tcPr>
                </a:tc>
                <a:tc>
                  <a:txBody>
                    <a:bodyPr/>
                    <a:lstStyle/>
                    <a:p>
                      <a:pPr indent="0" lvl="0" marL="0" rtl="0" algn="ctr">
                        <a:spcBef>
                          <a:spcPts val="0"/>
                        </a:spcBef>
                        <a:spcAft>
                          <a:spcPts val="0"/>
                        </a:spcAft>
                        <a:buNone/>
                      </a:pPr>
                      <a:r>
                        <a:rPr lang="en-US"/>
                        <a:t>4096</a:t>
                      </a:r>
                      <a:endParaRPr/>
                    </a:p>
                  </a:txBody>
                  <a:tcPr marT="91425" marB="91425" marR="91425" marL="91425" anchor="ctr">
                    <a:solidFill>
                      <a:srgbClr val="F3F3F3"/>
                    </a:solidFill>
                  </a:tcPr>
                </a:tc>
                <a:tc>
                  <a:txBody>
                    <a:bodyPr/>
                    <a:lstStyle/>
                    <a:p>
                      <a:pPr indent="0" lvl="0" marL="0" rtl="0" algn="ctr">
                        <a:spcBef>
                          <a:spcPts val="0"/>
                        </a:spcBef>
                        <a:spcAft>
                          <a:spcPts val="0"/>
                        </a:spcAft>
                        <a:buNone/>
                      </a:pPr>
                      <a:r>
                        <a:rPr lang="en-US"/>
                        <a:t>10</a:t>
                      </a:r>
                      <a:endParaRPr/>
                    </a:p>
                  </a:txBody>
                  <a:tcPr marT="91425" marB="91425" marR="91425" marL="91425" anchor="ctr">
                    <a:solidFill>
                      <a:srgbClr val="F3F3F3"/>
                    </a:solidFill>
                  </a:tcPr>
                </a:tc>
              </a:tr>
              <a:tr h="381000">
                <a:tc>
                  <a:txBody>
                    <a:bodyPr/>
                    <a:lstStyle/>
                    <a:p>
                      <a:pPr indent="0" lvl="0" marL="0" rtl="0" algn="ctr">
                        <a:spcBef>
                          <a:spcPts val="0"/>
                        </a:spcBef>
                        <a:spcAft>
                          <a:spcPts val="0"/>
                        </a:spcAft>
                        <a:buNone/>
                      </a:pPr>
                      <a:r>
                        <a:rPr lang="en-US"/>
                        <a:t>Reactive</a:t>
                      </a:r>
                      <a:endParaRPr/>
                    </a:p>
                  </a:txBody>
                  <a:tcPr marT="91425" marB="91425" marR="91425" marL="91425" anchor="ctr">
                    <a:solidFill>
                      <a:srgbClr val="CFE2F3"/>
                    </a:solidFill>
                  </a:tcPr>
                </a:tc>
                <a:tc>
                  <a:txBody>
                    <a:bodyPr/>
                    <a:lstStyle/>
                    <a:p>
                      <a:pPr indent="0" lvl="0" marL="0" rtl="0" algn="ctr">
                        <a:spcBef>
                          <a:spcPts val="0"/>
                        </a:spcBef>
                        <a:spcAft>
                          <a:spcPts val="0"/>
                        </a:spcAft>
                        <a:buNone/>
                      </a:pPr>
                      <a:r>
                        <a:rPr b="1" lang="en-US"/>
                        <a:t>1 - 24</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lang="en-US"/>
                        <a:t>1</a:t>
                      </a:r>
                      <a:endParaRPr/>
                    </a:p>
                  </a:txBody>
                  <a:tcPr marT="91425" marB="91425" marR="91425" marL="91425" anchor="ctr">
                    <a:solidFill>
                      <a:srgbClr val="CFE2F3"/>
                    </a:solidFill>
                  </a:tcPr>
                </a:tc>
                <a:tc>
                  <a:txBody>
                    <a:bodyPr/>
                    <a:lstStyle/>
                    <a:p>
                      <a:pPr indent="0" lvl="0" marL="0" rtl="0" algn="ctr">
                        <a:spcBef>
                          <a:spcPts val="0"/>
                        </a:spcBef>
                        <a:spcAft>
                          <a:spcPts val="0"/>
                        </a:spcAft>
                        <a:buNone/>
                      </a:pPr>
                      <a:r>
                        <a:rPr lang="en-US"/>
                        <a:t>1</a:t>
                      </a:r>
                      <a:endParaRPr/>
                    </a:p>
                  </a:txBody>
                  <a:tcPr marT="91425" marB="91425" marR="91425" marL="91425" anchor="ctr">
                    <a:solidFill>
                      <a:srgbClr val="CFE2F3"/>
                    </a:solidFill>
                  </a:tcPr>
                </a:tc>
                <a:tc>
                  <a:txBody>
                    <a:bodyPr/>
                    <a:lstStyle/>
                    <a:p>
                      <a:pPr indent="0" lvl="0" marL="0" rtl="0" algn="ctr">
                        <a:spcBef>
                          <a:spcPts val="0"/>
                        </a:spcBef>
                        <a:spcAft>
                          <a:spcPts val="0"/>
                        </a:spcAft>
                        <a:buNone/>
                      </a:pPr>
                      <a:r>
                        <a:rPr lang="en-US">
                          <a:solidFill>
                            <a:schemeClr val="dk1"/>
                          </a:solidFill>
                        </a:rPr>
                        <a:t>4096</a:t>
                      </a:r>
                      <a:endParaRPr/>
                    </a:p>
                  </a:txBody>
                  <a:tcPr marT="91425" marB="91425" marR="91425" marL="91425" anchor="ctr">
                    <a:solidFill>
                      <a:srgbClr val="CFE2F3"/>
                    </a:solidFill>
                  </a:tcPr>
                </a:tc>
                <a:tc>
                  <a:txBody>
                    <a:bodyPr/>
                    <a:lstStyle/>
                    <a:p>
                      <a:pPr indent="0" lvl="0" marL="0" rtl="0" algn="ctr">
                        <a:spcBef>
                          <a:spcPts val="0"/>
                        </a:spcBef>
                        <a:spcAft>
                          <a:spcPts val="0"/>
                        </a:spcAft>
                        <a:buNone/>
                      </a:pPr>
                      <a:r>
                        <a:rPr lang="en-US"/>
                        <a:t>10</a:t>
                      </a:r>
                      <a:endParaRPr/>
                    </a:p>
                  </a:txBody>
                  <a:tcPr marT="91425" marB="91425" marR="91425" marL="91425" anchor="ctr">
                    <a:solidFill>
                      <a:srgbClr val="CFE2F3"/>
                    </a:solidFill>
                  </a:tcPr>
                </a:tc>
              </a:tr>
              <a:tr h="381000">
                <a:tc>
                  <a:txBody>
                    <a:bodyPr/>
                    <a:lstStyle/>
                    <a:p>
                      <a:pPr indent="0" lvl="0" marL="0" rtl="0" algn="ctr">
                        <a:spcBef>
                          <a:spcPts val="0"/>
                        </a:spcBef>
                        <a:spcAft>
                          <a:spcPts val="0"/>
                        </a:spcAft>
                        <a:buNone/>
                      </a:pPr>
                      <a:r>
                        <a:rPr lang="en-US"/>
                        <a:t>DS2</a:t>
                      </a:r>
                      <a:endParaRPr/>
                    </a:p>
                  </a:txBody>
                  <a:tcPr marT="91425" marB="91425" marR="91425" marL="91425" anchor="ctr">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US"/>
                        <a:t>1 - 24</a:t>
                      </a:r>
                      <a:endParaRPr b="1"/>
                    </a:p>
                  </a:txBody>
                  <a:tcPr marT="91425" marB="91425" marR="91425" marL="91425" anchor="ctr">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US"/>
                        <a:t>1</a:t>
                      </a:r>
                      <a:endParaRPr/>
                    </a:p>
                  </a:txBody>
                  <a:tcPr marT="91425" marB="91425" marR="91425" marL="91425" anchor="ctr">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US"/>
                        <a:t>1</a:t>
                      </a:r>
                      <a:endParaRPr/>
                    </a:p>
                  </a:txBody>
                  <a:tcPr marT="91425" marB="91425" marR="91425" marL="91425" anchor="ctr">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US">
                          <a:solidFill>
                            <a:schemeClr val="dk1"/>
                          </a:solidFill>
                        </a:rPr>
                        <a:t>4096</a:t>
                      </a:r>
                      <a:endParaRPr/>
                    </a:p>
                  </a:txBody>
                  <a:tcPr marT="91425" marB="91425" marR="91425" marL="91425" anchor="ctr">
                    <a:lnB cap="flat" cmpd="sng" w="9525">
                      <a:solidFill>
                        <a:srgbClr val="9E9E9E"/>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US"/>
                        <a:t>10</a:t>
                      </a:r>
                      <a:endParaRPr/>
                    </a:p>
                  </a:txBody>
                  <a:tcPr marT="91425" marB="91425" marR="91425" marL="91425" anchor="ctr">
                    <a:lnB cap="flat" cmpd="sng" w="9525">
                      <a:solidFill>
                        <a:srgbClr val="9E9E9E"/>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US"/>
                        <a:t>Demeter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a:t>1</a:t>
                      </a:r>
                      <a:r>
                        <a:rPr b="1" lang="en-US"/>
                        <a:t> - 24</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a:t>1 - 4</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a:t>1 - 3</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a:t>1024 - 4096</a:t>
                      </a:r>
                      <a:endParaRPr b="1">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a:t>10 - 90</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81" name="Google Shape;181;p17"/>
          <p:cNvSpPr txBox="1"/>
          <p:nvPr>
            <p:ph idx="1" type="body"/>
          </p:nvPr>
        </p:nvSpPr>
        <p:spPr>
          <a:xfrm>
            <a:off x="628650" y="5558032"/>
            <a:ext cx="7886700" cy="6249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rgbClr val="666666"/>
              </a:buClr>
              <a:buSzPts val="2100"/>
              <a:buChar char="•"/>
            </a:pPr>
            <a:r>
              <a:rPr lang="en-US" sz="2100">
                <a:solidFill>
                  <a:srgbClr val="666666"/>
                </a:solidFill>
              </a:rPr>
              <a:t>18h experiment length; 23 failures; 180s recovery time constraint</a:t>
            </a:r>
            <a:endParaRPr sz="2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ph type="title"/>
          </p:nvPr>
        </p:nvSpPr>
        <p:spPr>
          <a:xfrm>
            <a:off x="628650" y="306500"/>
            <a:ext cx="82230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a:p>
            <a:pPr indent="0" lvl="0" marL="0" rtl="0" algn="l">
              <a:spcBef>
                <a:spcPts val="0"/>
              </a:spcBef>
              <a:spcAft>
                <a:spcPts val="0"/>
              </a:spcAft>
              <a:buNone/>
            </a:pPr>
            <a:r>
              <a:rPr lang="en-US" sz="3200"/>
              <a:t>Workload, Failures, &amp; Configuration Parameters</a:t>
            </a:r>
            <a:endParaRPr sz="3200"/>
          </a:p>
        </p:txBody>
      </p:sp>
      <p:sp>
        <p:nvSpPr>
          <p:cNvPr id="188" name="Google Shape;188;p18"/>
          <p:cNvSpPr txBox="1"/>
          <p:nvPr>
            <p:ph idx="1" type="body"/>
          </p:nvPr>
        </p:nvSpPr>
        <p:spPr>
          <a:xfrm>
            <a:off x="963750" y="5568838"/>
            <a:ext cx="72165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100" u="sng">
                <a:solidFill>
                  <a:srgbClr val="666666"/>
                </a:solidFill>
              </a:rPr>
              <a:t>YSB Experiment</a:t>
            </a:r>
            <a:endParaRPr sz="2100" u="sng">
              <a:solidFill>
                <a:srgbClr val="666666"/>
              </a:solidFill>
            </a:endParaRPr>
          </a:p>
        </p:txBody>
      </p:sp>
      <p:sp>
        <p:nvSpPr>
          <p:cNvPr id="189" name="Google Shape;189;p18"/>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0" name="Google Shape;190;p18"/>
          <p:cNvPicPr preferRelativeResize="0"/>
          <p:nvPr/>
        </p:nvPicPr>
        <p:blipFill>
          <a:blip r:embed="rId3">
            <a:alphaModFix/>
          </a:blip>
          <a:stretch>
            <a:fillRect/>
          </a:stretch>
        </p:blipFill>
        <p:spPr>
          <a:xfrm>
            <a:off x="919200" y="1937463"/>
            <a:ext cx="7305600" cy="3631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a:p>
            <a:pPr indent="0" lvl="0" marL="0" rtl="0" algn="l">
              <a:spcBef>
                <a:spcPts val="0"/>
              </a:spcBef>
              <a:spcAft>
                <a:spcPts val="0"/>
              </a:spcAft>
              <a:buNone/>
            </a:pPr>
            <a:r>
              <a:rPr lang="en-US" sz="3200"/>
              <a:t>End-to-end Latencies</a:t>
            </a:r>
            <a:r>
              <a:rPr lang="en-US" sz="3200"/>
              <a:t> Comparison</a:t>
            </a:r>
            <a:endParaRPr sz="3200"/>
          </a:p>
        </p:txBody>
      </p:sp>
      <p:sp>
        <p:nvSpPr>
          <p:cNvPr id="197" name="Google Shape;197;p19"/>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8" name="Google Shape;198;p19"/>
          <p:cNvPicPr preferRelativeResize="0"/>
          <p:nvPr/>
        </p:nvPicPr>
        <p:blipFill>
          <a:blip r:embed="rId3">
            <a:alphaModFix/>
          </a:blip>
          <a:stretch>
            <a:fillRect/>
          </a:stretch>
        </p:blipFill>
        <p:spPr>
          <a:xfrm>
            <a:off x="363775" y="2193250"/>
            <a:ext cx="3867223" cy="1700925"/>
          </a:xfrm>
          <a:prstGeom prst="rect">
            <a:avLst/>
          </a:prstGeom>
          <a:noFill/>
          <a:ln>
            <a:noFill/>
          </a:ln>
        </p:spPr>
      </p:pic>
      <p:sp>
        <p:nvSpPr>
          <p:cNvPr id="199" name="Google Shape;199;p19"/>
          <p:cNvSpPr txBox="1"/>
          <p:nvPr>
            <p:ph idx="1" type="body"/>
          </p:nvPr>
        </p:nvSpPr>
        <p:spPr>
          <a:xfrm>
            <a:off x="419713" y="3997463"/>
            <a:ext cx="38673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100" u="sng">
                <a:solidFill>
                  <a:srgbClr val="666666"/>
                </a:solidFill>
              </a:rPr>
              <a:t>YSB Experiment</a:t>
            </a:r>
            <a:endParaRPr sz="2100" u="sng">
              <a:solidFill>
                <a:srgbClr val="666666"/>
              </a:solidFill>
            </a:endParaRPr>
          </a:p>
        </p:txBody>
      </p:sp>
      <p:sp>
        <p:nvSpPr>
          <p:cNvPr id="200" name="Google Shape;200;p19"/>
          <p:cNvSpPr txBox="1"/>
          <p:nvPr>
            <p:ph idx="1" type="body"/>
          </p:nvPr>
        </p:nvSpPr>
        <p:spPr>
          <a:xfrm>
            <a:off x="4912950" y="3997463"/>
            <a:ext cx="38673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100" u="sng">
                <a:solidFill>
                  <a:srgbClr val="666666"/>
                </a:solidFill>
              </a:rPr>
              <a:t>TSW Experiment</a:t>
            </a:r>
            <a:endParaRPr sz="2100" u="sng">
              <a:solidFill>
                <a:srgbClr val="666666"/>
              </a:solidFill>
            </a:endParaRPr>
          </a:p>
        </p:txBody>
      </p:sp>
      <p:pic>
        <p:nvPicPr>
          <p:cNvPr id="201" name="Google Shape;201;p19"/>
          <p:cNvPicPr preferRelativeResize="0"/>
          <p:nvPr/>
        </p:nvPicPr>
        <p:blipFill>
          <a:blip r:embed="rId4">
            <a:alphaModFix/>
          </a:blip>
          <a:stretch>
            <a:fillRect/>
          </a:stretch>
        </p:blipFill>
        <p:spPr>
          <a:xfrm>
            <a:off x="4912988" y="2193250"/>
            <a:ext cx="3867223" cy="1700925"/>
          </a:xfrm>
          <a:prstGeom prst="rect">
            <a:avLst/>
          </a:prstGeom>
          <a:noFill/>
          <a:ln>
            <a:noFill/>
          </a:ln>
        </p:spPr>
      </p:pic>
      <p:sp>
        <p:nvSpPr>
          <p:cNvPr id="202" name="Google Shape;202;p19"/>
          <p:cNvSpPr txBox="1"/>
          <p:nvPr>
            <p:ph idx="1" type="body"/>
          </p:nvPr>
        </p:nvSpPr>
        <p:spPr>
          <a:xfrm>
            <a:off x="218875" y="4706150"/>
            <a:ext cx="4269000" cy="11826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Clr>
                <a:srgbClr val="666666"/>
              </a:buClr>
              <a:buSzPts val="1600"/>
              <a:buChar char="•"/>
            </a:pPr>
            <a:r>
              <a:rPr lang="en-US" sz="1600">
                <a:solidFill>
                  <a:srgbClr val="666666"/>
                </a:solidFill>
              </a:rPr>
              <a:t>1</a:t>
            </a:r>
            <a:r>
              <a:rPr baseline="30000" lang="en-US" sz="1600">
                <a:solidFill>
                  <a:srgbClr val="666666"/>
                </a:solidFill>
              </a:rPr>
              <a:t>st</a:t>
            </a:r>
            <a:r>
              <a:rPr lang="en-US" sz="1600">
                <a:solidFill>
                  <a:srgbClr val="666666"/>
                </a:solidFill>
              </a:rPr>
              <a:t>: Static with near-optimal L</a:t>
            </a:r>
            <a:r>
              <a:rPr baseline="-25000" lang="en-US" sz="1600">
                <a:solidFill>
                  <a:srgbClr val="666666"/>
                </a:solidFill>
              </a:rPr>
              <a:t>avg</a:t>
            </a:r>
            <a:r>
              <a:rPr lang="en-US" sz="1600">
                <a:solidFill>
                  <a:srgbClr val="666666"/>
                </a:solidFill>
              </a:rPr>
              <a:t> </a:t>
            </a:r>
            <a:r>
              <a:rPr lang="en-US" sz="1600">
                <a:solidFill>
                  <a:srgbClr val="666666"/>
                </a:solidFill>
                <a:highlight>
                  <a:srgbClr val="FFFFFF"/>
                </a:highlight>
              </a:rPr>
              <a:t>≈</a:t>
            </a:r>
            <a:r>
              <a:rPr lang="en-US" sz="1600">
                <a:solidFill>
                  <a:srgbClr val="666666"/>
                </a:solidFill>
              </a:rPr>
              <a:t> 1000ms</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2</a:t>
            </a:r>
            <a:r>
              <a:rPr baseline="30000" lang="en-US" sz="1600">
                <a:solidFill>
                  <a:srgbClr val="666666"/>
                </a:solidFill>
              </a:rPr>
              <a:t>nd</a:t>
            </a:r>
            <a:r>
              <a:rPr lang="en-US" sz="1600">
                <a:solidFill>
                  <a:srgbClr val="666666"/>
                </a:solidFill>
              </a:rPr>
              <a:t>: Demeter at 95% of near-optimal</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3</a:t>
            </a:r>
            <a:r>
              <a:rPr baseline="30000" lang="en-US" sz="1600">
                <a:solidFill>
                  <a:srgbClr val="666666"/>
                </a:solidFill>
              </a:rPr>
              <a:t>rd</a:t>
            </a:r>
            <a:r>
              <a:rPr lang="en-US" sz="1600">
                <a:solidFill>
                  <a:srgbClr val="666666"/>
                </a:solidFill>
              </a:rPr>
              <a:t>: Reactive at 94% of near-optimal</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4</a:t>
            </a:r>
            <a:r>
              <a:rPr baseline="30000" lang="en-US" sz="1600">
                <a:solidFill>
                  <a:srgbClr val="666666"/>
                </a:solidFill>
              </a:rPr>
              <a:t>th</a:t>
            </a:r>
            <a:r>
              <a:rPr lang="en-US" sz="1600">
                <a:solidFill>
                  <a:srgbClr val="666666"/>
                </a:solidFill>
              </a:rPr>
              <a:t>: DS2 at 82% of near-optimal</a:t>
            </a:r>
            <a:endParaRPr sz="1600">
              <a:solidFill>
                <a:srgbClr val="666666"/>
              </a:solidFill>
            </a:endParaRPr>
          </a:p>
        </p:txBody>
      </p:sp>
      <p:sp>
        <p:nvSpPr>
          <p:cNvPr id="203" name="Google Shape;203;p19"/>
          <p:cNvSpPr txBox="1"/>
          <p:nvPr>
            <p:ph idx="1" type="body"/>
          </p:nvPr>
        </p:nvSpPr>
        <p:spPr>
          <a:xfrm>
            <a:off x="4712100" y="4706150"/>
            <a:ext cx="4269000" cy="11826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Clr>
                <a:srgbClr val="666666"/>
              </a:buClr>
              <a:buSzPts val="1600"/>
              <a:buChar char="•"/>
            </a:pPr>
            <a:r>
              <a:rPr lang="en-US" sz="1600">
                <a:solidFill>
                  <a:srgbClr val="666666"/>
                </a:solidFill>
              </a:rPr>
              <a:t>1</a:t>
            </a:r>
            <a:r>
              <a:rPr baseline="30000" lang="en-US" sz="1600">
                <a:solidFill>
                  <a:srgbClr val="666666"/>
                </a:solidFill>
              </a:rPr>
              <a:t>st</a:t>
            </a:r>
            <a:r>
              <a:rPr lang="en-US" sz="1600">
                <a:solidFill>
                  <a:srgbClr val="666666"/>
                </a:solidFill>
              </a:rPr>
              <a:t>: Static with near-optimal L</a:t>
            </a:r>
            <a:r>
              <a:rPr baseline="-25000" lang="en-US" sz="1600">
                <a:solidFill>
                  <a:srgbClr val="666666"/>
                </a:solidFill>
              </a:rPr>
              <a:t>avg</a:t>
            </a:r>
            <a:r>
              <a:rPr lang="en-US" sz="1600">
                <a:solidFill>
                  <a:srgbClr val="666666"/>
                </a:solidFill>
              </a:rPr>
              <a:t> </a:t>
            </a:r>
            <a:r>
              <a:rPr lang="en-US" sz="1600">
                <a:solidFill>
                  <a:srgbClr val="666666"/>
                </a:solidFill>
                <a:highlight>
                  <a:srgbClr val="FFFFFF"/>
                </a:highlight>
              </a:rPr>
              <a:t>≈</a:t>
            </a:r>
            <a:r>
              <a:rPr lang="en-US" sz="1600">
                <a:solidFill>
                  <a:srgbClr val="666666"/>
                </a:solidFill>
              </a:rPr>
              <a:t> 1000ms</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2</a:t>
            </a:r>
            <a:r>
              <a:rPr baseline="30000" lang="en-US" sz="1600">
                <a:solidFill>
                  <a:srgbClr val="666666"/>
                </a:solidFill>
              </a:rPr>
              <a:t>nd</a:t>
            </a:r>
            <a:r>
              <a:rPr lang="en-US" sz="1600">
                <a:solidFill>
                  <a:srgbClr val="666666"/>
                </a:solidFill>
              </a:rPr>
              <a:t>: Demeter at 95% of near-optimal</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3</a:t>
            </a:r>
            <a:r>
              <a:rPr baseline="30000" lang="en-US" sz="1600">
                <a:solidFill>
                  <a:srgbClr val="666666"/>
                </a:solidFill>
              </a:rPr>
              <a:t>rd</a:t>
            </a:r>
            <a:r>
              <a:rPr lang="en-US" sz="1600">
                <a:solidFill>
                  <a:srgbClr val="666666"/>
                </a:solidFill>
              </a:rPr>
              <a:t>: Reactive at 85% of near-optimal</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4</a:t>
            </a:r>
            <a:r>
              <a:rPr baseline="30000" lang="en-US" sz="1600">
                <a:solidFill>
                  <a:srgbClr val="666666"/>
                </a:solidFill>
              </a:rPr>
              <a:t>th</a:t>
            </a:r>
            <a:r>
              <a:rPr lang="en-US" sz="1600">
                <a:solidFill>
                  <a:srgbClr val="666666"/>
                </a:solidFill>
              </a:rPr>
              <a:t>: DS2 at 70% of near-optimal</a:t>
            </a:r>
            <a:endParaRPr sz="1600">
              <a:solidFill>
                <a:srgbClr val="666666"/>
              </a:solidFill>
            </a:endParaRPr>
          </a:p>
        </p:txBody>
      </p:sp>
      <p:pic>
        <p:nvPicPr>
          <p:cNvPr id="204" name="Google Shape;204;p19"/>
          <p:cNvPicPr preferRelativeResize="0"/>
          <p:nvPr/>
        </p:nvPicPr>
        <p:blipFill>
          <a:blip r:embed="rId5">
            <a:alphaModFix/>
          </a:blip>
          <a:stretch>
            <a:fillRect/>
          </a:stretch>
        </p:blipFill>
        <p:spPr>
          <a:xfrm>
            <a:off x="7563741" y="290649"/>
            <a:ext cx="951598" cy="8999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a:p>
            <a:pPr indent="0" lvl="0" marL="0" rtl="0" algn="l">
              <a:spcBef>
                <a:spcPts val="0"/>
              </a:spcBef>
              <a:spcAft>
                <a:spcPts val="0"/>
              </a:spcAft>
              <a:buNone/>
            </a:pPr>
            <a:r>
              <a:rPr lang="en-US" sz="3200"/>
              <a:t>Recovery Time Comparison</a:t>
            </a:r>
            <a:endParaRPr sz="3200"/>
          </a:p>
        </p:txBody>
      </p:sp>
      <p:sp>
        <p:nvSpPr>
          <p:cNvPr id="211" name="Google Shape;211;p20"/>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2" name="Google Shape;212;p20"/>
          <p:cNvPicPr preferRelativeResize="0"/>
          <p:nvPr/>
        </p:nvPicPr>
        <p:blipFill>
          <a:blip r:embed="rId3">
            <a:alphaModFix/>
          </a:blip>
          <a:stretch>
            <a:fillRect/>
          </a:stretch>
        </p:blipFill>
        <p:spPr>
          <a:xfrm>
            <a:off x="818238" y="1986077"/>
            <a:ext cx="7507523" cy="1290375"/>
          </a:xfrm>
          <a:prstGeom prst="rect">
            <a:avLst/>
          </a:prstGeom>
          <a:noFill/>
          <a:ln>
            <a:noFill/>
          </a:ln>
        </p:spPr>
      </p:pic>
      <p:pic>
        <p:nvPicPr>
          <p:cNvPr id="213" name="Google Shape;213;p20"/>
          <p:cNvPicPr preferRelativeResize="0"/>
          <p:nvPr/>
        </p:nvPicPr>
        <p:blipFill>
          <a:blip r:embed="rId4">
            <a:alphaModFix/>
          </a:blip>
          <a:stretch>
            <a:fillRect/>
          </a:stretch>
        </p:blipFill>
        <p:spPr>
          <a:xfrm>
            <a:off x="818238" y="4222538"/>
            <a:ext cx="7507574" cy="1290375"/>
          </a:xfrm>
          <a:prstGeom prst="rect">
            <a:avLst/>
          </a:prstGeom>
          <a:noFill/>
          <a:ln>
            <a:noFill/>
          </a:ln>
        </p:spPr>
      </p:pic>
      <p:sp>
        <p:nvSpPr>
          <p:cNvPr id="214" name="Google Shape;214;p20"/>
          <p:cNvSpPr txBox="1"/>
          <p:nvPr>
            <p:ph idx="1" type="body"/>
          </p:nvPr>
        </p:nvSpPr>
        <p:spPr>
          <a:xfrm>
            <a:off x="818250" y="3115663"/>
            <a:ext cx="7507500" cy="405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1300">
                <a:solidFill>
                  <a:srgbClr val="666666"/>
                </a:solidFill>
              </a:rPr>
              <a:t>Recovery time averages: </a:t>
            </a:r>
            <a:r>
              <a:rPr lang="en-US" sz="1200">
                <a:solidFill>
                  <a:srgbClr val="666666"/>
                </a:solidFill>
              </a:rPr>
              <a:t>1</a:t>
            </a:r>
            <a:r>
              <a:rPr baseline="30000" lang="en-US" sz="1200">
                <a:solidFill>
                  <a:srgbClr val="666666"/>
                </a:solidFill>
              </a:rPr>
              <a:t>st</a:t>
            </a:r>
            <a:r>
              <a:rPr lang="en-US" sz="1200">
                <a:solidFill>
                  <a:srgbClr val="666666"/>
                </a:solidFill>
              </a:rPr>
              <a:t> </a:t>
            </a:r>
            <a:r>
              <a:rPr lang="en-US" sz="1300">
                <a:solidFill>
                  <a:srgbClr val="666666"/>
                </a:solidFill>
              </a:rPr>
              <a:t>Static 96s, </a:t>
            </a:r>
            <a:r>
              <a:rPr lang="en-US" sz="1200">
                <a:solidFill>
                  <a:srgbClr val="666666"/>
                </a:solidFill>
              </a:rPr>
              <a:t>2</a:t>
            </a:r>
            <a:r>
              <a:rPr baseline="30000" lang="en-US" sz="1200">
                <a:solidFill>
                  <a:srgbClr val="666666"/>
                </a:solidFill>
              </a:rPr>
              <a:t>nd</a:t>
            </a:r>
            <a:r>
              <a:rPr lang="en-US" sz="1200">
                <a:solidFill>
                  <a:srgbClr val="666666"/>
                </a:solidFill>
              </a:rPr>
              <a:t> </a:t>
            </a:r>
            <a:r>
              <a:rPr lang="en-US" sz="1300">
                <a:solidFill>
                  <a:srgbClr val="666666"/>
                </a:solidFill>
              </a:rPr>
              <a:t>Demeter 99s (0.03), </a:t>
            </a:r>
            <a:r>
              <a:rPr lang="en-US" sz="1200">
                <a:solidFill>
                  <a:srgbClr val="666666"/>
                </a:solidFill>
              </a:rPr>
              <a:t>3</a:t>
            </a:r>
            <a:r>
              <a:rPr baseline="30000" lang="en-US" sz="1200">
                <a:solidFill>
                  <a:srgbClr val="666666"/>
                </a:solidFill>
              </a:rPr>
              <a:t>rd</a:t>
            </a:r>
            <a:r>
              <a:rPr lang="en-US" sz="1200">
                <a:solidFill>
                  <a:srgbClr val="666666"/>
                </a:solidFill>
              </a:rPr>
              <a:t> </a:t>
            </a:r>
            <a:r>
              <a:rPr lang="en-US" sz="1300">
                <a:solidFill>
                  <a:srgbClr val="666666"/>
                </a:solidFill>
              </a:rPr>
              <a:t>Reactive 176s (0.83), </a:t>
            </a:r>
            <a:r>
              <a:rPr lang="en-US" sz="1200">
                <a:solidFill>
                  <a:srgbClr val="666666"/>
                </a:solidFill>
              </a:rPr>
              <a:t>4</a:t>
            </a:r>
            <a:r>
              <a:rPr baseline="30000" lang="en-US" sz="1200">
                <a:solidFill>
                  <a:srgbClr val="666666"/>
                </a:solidFill>
              </a:rPr>
              <a:t>th</a:t>
            </a:r>
            <a:r>
              <a:rPr lang="en-US" sz="1200">
                <a:solidFill>
                  <a:srgbClr val="666666"/>
                </a:solidFill>
              </a:rPr>
              <a:t> </a:t>
            </a:r>
            <a:r>
              <a:rPr lang="en-US" sz="1300">
                <a:solidFill>
                  <a:srgbClr val="666666"/>
                </a:solidFill>
              </a:rPr>
              <a:t>DS2 171s (0.78) </a:t>
            </a:r>
            <a:endParaRPr sz="1300">
              <a:solidFill>
                <a:srgbClr val="666666"/>
              </a:solidFill>
            </a:endParaRPr>
          </a:p>
        </p:txBody>
      </p:sp>
      <p:sp>
        <p:nvSpPr>
          <p:cNvPr id="215" name="Google Shape;215;p20"/>
          <p:cNvSpPr txBox="1"/>
          <p:nvPr>
            <p:ph idx="1" type="body"/>
          </p:nvPr>
        </p:nvSpPr>
        <p:spPr>
          <a:xfrm>
            <a:off x="818250" y="1380663"/>
            <a:ext cx="75075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1800" u="sng">
                <a:solidFill>
                  <a:srgbClr val="666666"/>
                </a:solidFill>
              </a:rPr>
              <a:t>YSB Experiment</a:t>
            </a:r>
            <a:endParaRPr sz="1800" u="sng">
              <a:solidFill>
                <a:srgbClr val="666666"/>
              </a:solidFill>
            </a:endParaRPr>
          </a:p>
        </p:txBody>
      </p:sp>
      <p:sp>
        <p:nvSpPr>
          <p:cNvPr id="216" name="Google Shape;216;p20"/>
          <p:cNvSpPr txBox="1"/>
          <p:nvPr>
            <p:ph idx="1" type="body"/>
          </p:nvPr>
        </p:nvSpPr>
        <p:spPr>
          <a:xfrm>
            <a:off x="882425" y="3617125"/>
            <a:ext cx="75075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1800" u="sng">
                <a:solidFill>
                  <a:srgbClr val="666666"/>
                </a:solidFill>
              </a:rPr>
              <a:t>TSW Experiment</a:t>
            </a:r>
            <a:endParaRPr sz="1800" u="sng">
              <a:solidFill>
                <a:srgbClr val="666666"/>
              </a:solidFill>
            </a:endParaRPr>
          </a:p>
        </p:txBody>
      </p:sp>
      <p:sp>
        <p:nvSpPr>
          <p:cNvPr id="217" name="Google Shape;217;p20"/>
          <p:cNvSpPr txBox="1"/>
          <p:nvPr>
            <p:ph idx="1" type="body"/>
          </p:nvPr>
        </p:nvSpPr>
        <p:spPr>
          <a:xfrm>
            <a:off x="818275" y="5361313"/>
            <a:ext cx="7507500" cy="405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1300">
                <a:solidFill>
                  <a:srgbClr val="666666"/>
                </a:solidFill>
              </a:rPr>
              <a:t>Recovery time averages: 1</a:t>
            </a:r>
            <a:r>
              <a:rPr baseline="30000" lang="en-US" sz="1300">
                <a:solidFill>
                  <a:srgbClr val="666666"/>
                </a:solidFill>
              </a:rPr>
              <a:t>st</a:t>
            </a:r>
            <a:r>
              <a:rPr lang="en-US" sz="1300">
                <a:solidFill>
                  <a:srgbClr val="666666"/>
                </a:solidFill>
              </a:rPr>
              <a:t> Static 107s, 2</a:t>
            </a:r>
            <a:r>
              <a:rPr baseline="30000" lang="en-US" sz="1300">
                <a:solidFill>
                  <a:srgbClr val="666666"/>
                </a:solidFill>
              </a:rPr>
              <a:t>nd</a:t>
            </a:r>
            <a:r>
              <a:rPr lang="en-US" sz="1300">
                <a:solidFill>
                  <a:srgbClr val="666666"/>
                </a:solidFill>
              </a:rPr>
              <a:t> Demeter 113s (0.05), 3</a:t>
            </a:r>
            <a:r>
              <a:rPr baseline="30000" lang="en-US" sz="1300">
                <a:solidFill>
                  <a:srgbClr val="666666"/>
                </a:solidFill>
              </a:rPr>
              <a:t>rd</a:t>
            </a:r>
            <a:r>
              <a:rPr lang="en-US" sz="1300">
                <a:solidFill>
                  <a:srgbClr val="666666"/>
                </a:solidFill>
              </a:rPr>
              <a:t> DS2 162s (0.52), 4</a:t>
            </a:r>
            <a:r>
              <a:rPr baseline="30000" lang="en-US" sz="1300">
                <a:solidFill>
                  <a:srgbClr val="666666"/>
                </a:solidFill>
              </a:rPr>
              <a:t>th</a:t>
            </a:r>
            <a:r>
              <a:rPr lang="en-US" sz="1300">
                <a:solidFill>
                  <a:srgbClr val="666666"/>
                </a:solidFill>
              </a:rPr>
              <a:t> </a:t>
            </a:r>
            <a:r>
              <a:rPr lang="en-US" sz="1300">
                <a:solidFill>
                  <a:srgbClr val="666666"/>
                </a:solidFill>
              </a:rPr>
              <a:t>Reactive 174s (0.63)</a:t>
            </a:r>
            <a:endParaRPr sz="1300">
              <a:solidFill>
                <a:srgbClr val="666666"/>
              </a:solidFill>
            </a:endParaRPr>
          </a:p>
        </p:txBody>
      </p:sp>
      <p:pic>
        <p:nvPicPr>
          <p:cNvPr id="218" name="Google Shape;218;p20"/>
          <p:cNvPicPr preferRelativeResize="0"/>
          <p:nvPr/>
        </p:nvPicPr>
        <p:blipFill>
          <a:blip r:embed="rId5">
            <a:alphaModFix/>
          </a:blip>
          <a:stretch>
            <a:fillRect/>
          </a:stretch>
        </p:blipFill>
        <p:spPr>
          <a:xfrm>
            <a:off x="1523963" y="6056950"/>
            <a:ext cx="6635023" cy="204100"/>
          </a:xfrm>
          <a:prstGeom prst="rect">
            <a:avLst/>
          </a:prstGeom>
          <a:noFill/>
          <a:ln>
            <a:noFill/>
          </a:ln>
        </p:spPr>
      </p:pic>
      <p:pic>
        <p:nvPicPr>
          <p:cNvPr id="219" name="Google Shape;219;p20"/>
          <p:cNvPicPr preferRelativeResize="0"/>
          <p:nvPr/>
        </p:nvPicPr>
        <p:blipFill>
          <a:blip r:embed="rId6">
            <a:alphaModFix/>
          </a:blip>
          <a:stretch>
            <a:fillRect/>
          </a:stretch>
        </p:blipFill>
        <p:spPr>
          <a:xfrm>
            <a:off x="7563750" y="290638"/>
            <a:ext cx="951598" cy="8999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1"/>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a:p>
            <a:pPr indent="0" lvl="0" marL="0" rtl="0" algn="l">
              <a:spcBef>
                <a:spcPts val="0"/>
              </a:spcBef>
              <a:spcAft>
                <a:spcPts val="0"/>
              </a:spcAft>
              <a:buNone/>
            </a:pPr>
            <a:r>
              <a:rPr lang="en-US" sz="3200"/>
              <a:t>Resource Usage Comparison</a:t>
            </a:r>
            <a:endParaRPr sz="3200"/>
          </a:p>
        </p:txBody>
      </p:sp>
      <p:sp>
        <p:nvSpPr>
          <p:cNvPr id="226" name="Google Shape;226;p21"/>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7" name="Google Shape;227;p21"/>
          <p:cNvSpPr txBox="1"/>
          <p:nvPr>
            <p:ph idx="1" type="body"/>
          </p:nvPr>
        </p:nvSpPr>
        <p:spPr>
          <a:xfrm>
            <a:off x="441675" y="4528900"/>
            <a:ext cx="39435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100" u="sng">
                <a:solidFill>
                  <a:srgbClr val="666666"/>
                </a:solidFill>
              </a:rPr>
              <a:t>YSB Experiment</a:t>
            </a:r>
            <a:endParaRPr sz="2100" u="sng">
              <a:solidFill>
                <a:srgbClr val="666666"/>
              </a:solidFill>
            </a:endParaRPr>
          </a:p>
        </p:txBody>
      </p:sp>
      <p:sp>
        <p:nvSpPr>
          <p:cNvPr id="228" name="Google Shape;228;p21"/>
          <p:cNvSpPr txBox="1"/>
          <p:nvPr>
            <p:ph idx="1" type="body"/>
          </p:nvPr>
        </p:nvSpPr>
        <p:spPr>
          <a:xfrm>
            <a:off x="4758825" y="4528900"/>
            <a:ext cx="3943500" cy="605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1800" u="sng">
                <a:solidFill>
                  <a:srgbClr val="666666"/>
                </a:solidFill>
              </a:rPr>
              <a:t>TSW Experiment</a:t>
            </a:r>
            <a:endParaRPr sz="1800" u="sng">
              <a:solidFill>
                <a:srgbClr val="666666"/>
              </a:solidFill>
            </a:endParaRPr>
          </a:p>
        </p:txBody>
      </p:sp>
      <p:pic>
        <p:nvPicPr>
          <p:cNvPr id="229" name="Google Shape;229;p21"/>
          <p:cNvPicPr preferRelativeResize="0"/>
          <p:nvPr/>
        </p:nvPicPr>
        <p:blipFill>
          <a:blip r:embed="rId3">
            <a:alphaModFix/>
          </a:blip>
          <a:stretch>
            <a:fillRect/>
          </a:stretch>
        </p:blipFill>
        <p:spPr>
          <a:xfrm>
            <a:off x="441675" y="2518050"/>
            <a:ext cx="3943501" cy="1542358"/>
          </a:xfrm>
          <a:prstGeom prst="rect">
            <a:avLst/>
          </a:prstGeom>
          <a:noFill/>
          <a:ln>
            <a:noFill/>
          </a:ln>
        </p:spPr>
      </p:pic>
      <p:pic>
        <p:nvPicPr>
          <p:cNvPr id="230" name="Google Shape;230;p21"/>
          <p:cNvPicPr preferRelativeResize="0"/>
          <p:nvPr/>
        </p:nvPicPr>
        <p:blipFill>
          <a:blip r:embed="rId4">
            <a:alphaModFix/>
          </a:blip>
          <a:stretch>
            <a:fillRect/>
          </a:stretch>
        </p:blipFill>
        <p:spPr>
          <a:xfrm>
            <a:off x="4758825" y="2518050"/>
            <a:ext cx="3943501" cy="1542354"/>
          </a:xfrm>
          <a:prstGeom prst="rect">
            <a:avLst/>
          </a:prstGeom>
          <a:noFill/>
          <a:ln>
            <a:noFill/>
          </a:ln>
        </p:spPr>
      </p:pic>
      <p:pic>
        <p:nvPicPr>
          <p:cNvPr id="231" name="Google Shape;231;p21"/>
          <p:cNvPicPr preferRelativeResize="0"/>
          <p:nvPr/>
        </p:nvPicPr>
        <p:blipFill>
          <a:blip r:embed="rId5">
            <a:alphaModFix/>
          </a:blip>
          <a:stretch>
            <a:fillRect/>
          </a:stretch>
        </p:blipFill>
        <p:spPr>
          <a:xfrm>
            <a:off x="7563750" y="290629"/>
            <a:ext cx="951598" cy="899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4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238" name="Google Shape;238;p22"/>
          <p:cNvSpPr txBox="1"/>
          <p:nvPr>
            <p:ph idx="1" type="body"/>
          </p:nvPr>
        </p:nvSpPr>
        <p:spPr>
          <a:xfrm>
            <a:off x="628650" y="1688400"/>
            <a:ext cx="7886700" cy="13539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rgbClr val="666666"/>
              </a:buClr>
              <a:buSzPts val="2100"/>
              <a:buChar char="•"/>
            </a:pPr>
            <a:r>
              <a:rPr lang="en-US" sz="2100">
                <a:solidFill>
                  <a:srgbClr val="666666"/>
                </a:solidFill>
              </a:rPr>
              <a:t>Demeter: Multi-configuration resource optimization for DSP jobs</a:t>
            </a:r>
            <a:endParaRPr sz="2100">
              <a:solidFill>
                <a:srgbClr val="666666"/>
              </a:solidFill>
            </a:endParaRPr>
          </a:p>
          <a:p>
            <a:pPr indent="-355600" lvl="0" marL="914400" rtl="0" algn="l">
              <a:lnSpc>
                <a:spcPct val="115000"/>
              </a:lnSpc>
              <a:spcBef>
                <a:spcPts val="0"/>
              </a:spcBef>
              <a:spcAft>
                <a:spcPts val="0"/>
              </a:spcAft>
              <a:buClr>
                <a:srgbClr val="666666"/>
              </a:buClr>
              <a:buSzPts val="2000"/>
              <a:buChar char="-"/>
            </a:pPr>
            <a:r>
              <a:rPr lang="en-US" sz="2000">
                <a:solidFill>
                  <a:srgbClr val="666666"/>
                </a:solidFill>
              </a:rPr>
              <a:t>Dynamic workloads</a:t>
            </a:r>
            <a:endParaRPr sz="2000">
              <a:solidFill>
                <a:srgbClr val="666666"/>
              </a:solidFill>
            </a:endParaRPr>
          </a:p>
          <a:p>
            <a:pPr indent="-355600" lvl="0" marL="914400" rtl="0" algn="l">
              <a:lnSpc>
                <a:spcPct val="115000"/>
              </a:lnSpc>
              <a:spcBef>
                <a:spcPts val="0"/>
              </a:spcBef>
              <a:spcAft>
                <a:spcPts val="0"/>
              </a:spcAft>
              <a:buClr>
                <a:srgbClr val="666666"/>
              </a:buClr>
              <a:buSzPts val="2000"/>
              <a:buChar char="-"/>
            </a:pPr>
            <a:r>
              <a:rPr lang="en-US" sz="2000">
                <a:solidFill>
                  <a:srgbClr val="666666"/>
                </a:solidFill>
              </a:rPr>
              <a:t>Exactly-once processing guarantees</a:t>
            </a:r>
            <a:endParaRPr sz="2000">
              <a:solidFill>
                <a:srgbClr val="666666"/>
              </a:solidFill>
            </a:endParaRPr>
          </a:p>
        </p:txBody>
      </p:sp>
      <p:sp>
        <p:nvSpPr>
          <p:cNvPr id="239" name="Google Shape;239;p22"/>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0" name="Google Shape;240;p22"/>
          <p:cNvSpPr txBox="1"/>
          <p:nvPr>
            <p:ph idx="1" type="body"/>
          </p:nvPr>
        </p:nvSpPr>
        <p:spPr>
          <a:xfrm>
            <a:off x="628650" y="2955875"/>
            <a:ext cx="7886700" cy="17406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Clr>
                <a:srgbClr val="666666"/>
              </a:buClr>
              <a:buSzPts val="2100"/>
              <a:buChar char="•"/>
            </a:pPr>
            <a:r>
              <a:rPr lang="en-US" sz="2100">
                <a:solidFill>
                  <a:srgbClr val="666666"/>
                </a:solidFill>
              </a:rPr>
              <a:t>Experiments showed that Demeter is able to:</a:t>
            </a:r>
            <a:endParaRPr sz="21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D</a:t>
            </a:r>
            <a:r>
              <a:rPr lang="en-US" sz="2000">
                <a:solidFill>
                  <a:srgbClr val="666666"/>
                </a:solidFill>
              </a:rPr>
              <a:t>eliver a stable near-optimal service</a:t>
            </a:r>
            <a:endParaRPr sz="20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Recover reliably from failures</a:t>
            </a:r>
            <a:endParaRPr sz="20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Improve resource utilization</a:t>
            </a:r>
            <a:endParaRPr sz="2000">
              <a:solidFill>
                <a:srgbClr val="666666"/>
              </a:solidFill>
            </a:endParaRPr>
          </a:p>
        </p:txBody>
      </p:sp>
      <p:sp>
        <p:nvSpPr>
          <p:cNvPr id="241" name="Google Shape;241;p22"/>
          <p:cNvSpPr txBox="1"/>
          <p:nvPr>
            <p:ph idx="1" type="body"/>
          </p:nvPr>
        </p:nvSpPr>
        <p:spPr>
          <a:xfrm>
            <a:off x="628650" y="4373325"/>
            <a:ext cx="8024700" cy="17406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Clr>
                <a:srgbClr val="666666"/>
              </a:buClr>
              <a:buSzPts val="2100"/>
              <a:buChar char="•"/>
            </a:pPr>
            <a:r>
              <a:rPr lang="en-US" sz="2100">
                <a:solidFill>
                  <a:srgbClr val="666666"/>
                </a:solidFill>
              </a:rPr>
              <a:t>Future Work</a:t>
            </a:r>
            <a:r>
              <a:rPr lang="en-US" sz="2100">
                <a:solidFill>
                  <a:srgbClr val="666666"/>
                </a:solidFill>
              </a:rPr>
              <a:t>:</a:t>
            </a:r>
            <a:endParaRPr sz="21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Improve the efficiency of the bayesian optimization component</a:t>
            </a:r>
            <a:endParaRPr sz="20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Implement bayesian </a:t>
            </a:r>
            <a:r>
              <a:rPr lang="en-US" sz="2000">
                <a:solidFill>
                  <a:srgbClr val="666666"/>
                </a:solidFill>
              </a:rPr>
              <a:t>optimization</a:t>
            </a:r>
            <a:r>
              <a:rPr lang="en-US" sz="2000">
                <a:solidFill>
                  <a:srgbClr val="666666"/>
                </a:solidFill>
              </a:rPr>
              <a:t> component using GPU resources</a:t>
            </a:r>
            <a:endParaRPr sz="2000">
              <a:solidFill>
                <a:srgbClr val="666666"/>
              </a:solidFill>
            </a:endParaRPr>
          </a:p>
          <a:p>
            <a:pPr indent="-355600" lvl="0" marL="914400" rtl="0" algn="l">
              <a:spcBef>
                <a:spcPts val="0"/>
              </a:spcBef>
              <a:spcAft>
                <a:spcPts val="0"/>
              </a:spcAft>
              <a:buClr>
                <a:srgbClr val="666666"/>
              </a:buClr>
              <a:buSzPts val="2000"/>
              <a:buChar char="-"/>
            </a:pPr>
            <a:r>
              <a:rPr lang="en-US" sz="2000">
                <a:solidFill>
                  <a:srgbClr val="666666"/>
                </a:solidFill>
              </a:rPr>
              <a:t>Perform extended execution runs to observe efficiency over time </a:t>
            </a:r>
            <a:endParaRPr sz="20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Thank you</a:t>
            </a:r>
            <a:endParaRPr/>
          </a:p>
        </p:txBody>
      </p:sp>
      <p:sp>
        <p:nvSpPr>
          <p:cNvPr id="248" name="Google Shape;248;p23"/>
          <p:cNvSpPr txBox="1"/>
          <p:nvPr>
            <p:ph idx="1" type="body"/>
          </p:nvPr>
        </p:nvSpPr>
        <p:spPr>
          <a:xfrm>
            <a:off x="628650" y="1688402"/>
            <a:ext cx="7886700" cy="4302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rgbClr val="666666"/>
                </a:solidFill>
              </a:rPr>
              <a:t>Have a great conference!</a:t>
            </a:r>
            <a:endParaRPr>
              <a:solidFill>
                <a:srgbClr val="666666"/>
              </a:solidFill>
            </a:endParaRPr>
          </a:p>
        </p:txBody>
      </p:sp>
      <p:sp>
        <p:nvSpPr>
          <p:cNvPr id="249" name="Google Shape;249;p23"/>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0" name="Google Shape;250;p23"/>
          <p:cNvPicPr preferRelativeResize="0"/>
          <p:nvPr/>
        </p:nvPicPr>
        <p:blipFill>
          <a:blip r:embed="rId3">
            <a:alphaModFix/>
          </a:blip>
          <a:stretch>
            <a:fillRect/>
          </a:stretch>
        </p:blipFill>
        <p:spPr>
          <a:xfrm>
            <a:off x="7347700" y="4447925"/>
            <a:ext cx="1125521" cy="1623901"/>
          </a:xfrm>
          <a:prstGeom prst="rect">
            <a:avLst/>
          </a:prstGeom>
          <a:noFill/>
          <a:ln>
            <a:noFill/>
          </a:ln>
        </p:spPr>
      </p:pic>
      <p:sp>
        <p:nvSpPr>
          <p:cNvPr id="251" name="Google Shape;251;p23"/>
          <p:cNvSpPr txBox="1"/>
          <p:nvPr/>
        </p:nvSpPr>
        <p:spPr>
          <a:xfrm>
            <a:off x="3744700" y="4447913"/>
            <a:ext cx="3603000" cy="17085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US" sz="1800">
                <a:solidFill>
                  <a:srgbClr val="666666"/>
                </a:solidFill>
                <a:latin typeface="Calibri"/>
                <a:ea typeface="Calibri"/>
                <a:cs typeface="Calibri"/>
                <a:sym typeface="Calibri"/>
              </a:rPr>
              <a:t>Morgan K. Geldenhuys</a:t>
            </a:r>
            <a:endParaRPr b="1" sz="1800">
              <a:solidFill>
                <a:srgbClr val="666666"/>
              </a:solidFill>
              <a:latin typeface="Calibri"/>
              <a:ea typeface="Calibri"/>
              <a:cs typeface="Calibri"/>
              <a:sym typeface="Calibri"/>
            </a:endParaRPr>
          </a:p>
          <a:p>
            <a:pPr indent="0" lvl="0" marL="0" rtl="0" algn="r">
              <a:lnSpc>
                <a:spcPct val="150000"/>
              </a:lnSpc>
              <a:spcBef>
                <a:spcPts val="0"/>
              </a:spcBef>
              <a:spcAft>
                <a:spcPts val="0"/>
              </a:spcAft>
              <a:buNone/>
            </a:pPr>
            <a:r>
              <a:rPr lang="en-US" sz="1800">
                <a:solidFill>
                  <a:srgbClr val="666666"/>
                </a:solidFill>
                <a:latin typeface="Calibri"/>
                <a:ea typeface="Calibri"/>
                <a:cs typeface="Calibri"/>
                <a:sym typeface="Calibri"/>
              </a:rPr>
              <a:t>Researcher @ DOS</a:t>
            </a:r>
            <a:endParaRPr sz="1800">
              <a:solidFill>
                <a:srgbClr val="666666"/>
              </a:solidFill>
              <a:latin typeface="Calibri"/>
              <a:ea typeface="Calibri"/>
              <a:cs typeface="Calibri"/>
              <a:sym typeface="Calibri"/>
            </a:endParaRPr>
          </a:p>
          <a:p>
            <a:pPr indent="0" lvl="0" marL="0" rtl="0" algn="r">
              <a:lnSpc>
                <a:spcPct val="150000"/>
              </a:lnSpc>
              <a:spcBef>
                <a:spcPts val="0"/>
              </a:spcBef>
              <a:spcAft>
                <a:spcPts val="0"/>
              </a:spcAft>
              <a:buNone/>
            </a:pPr>
            <a:r>
              <a:rPr lang="en-US" sz="1800">
                <a:solidFill>
                  <a:srgbClr val="666666"/>
                </a:solidFill>
                <a:latin typeface="Calibri"/>
                <a:ea typeface="Calibri"/>
                <a:cs typeface="Calibri"/>
                <a:sym typeface="Calibri"/>
              </a:rPr>
              <a:t>https://www.dos.tu-berlin.de</a:t>
            </a:r>
            <a:endParaRPr sz="1800">
              <a:solidFill>
                <a:srgbClr val="666666"/>
              </a:solidFill>
              <a:latin typeface="Calibri"/>
              <a:ea typeface="Calibri"/>
              <a:cs typeface="Calibri"/>
              <a:sym typeface="Calibri"/>
            </a:endParaRPr>
          </a:p>
          <a:p>
            <a:pPr indent="0" lvl="0" marL="0" rtl="0" algn="r">
              <a:lnSpc>
                <a:spcPct val="150000"/>
              </a:lnSpc>
              <a:spcBef>
                <a:spcPts val="0"/>
              </a:spcBef>
              <a:spcAft>
                <a:spcPts val="0"/>
              </a:spcAft>
              <a:buNone/>
            </a:pPr>
            <a:r>
              <a:rPr lang="en-US" sz="1800">
                <a:solidFill>
                  <a:srgbClr val="666666"/>
                </a:solidFill>
                <a:latin typeface="Calibri"/>
                <a:ea typeface="Calibri"/>
                <a:cs typeface="Calibri"/>
                <a:sym typeface="Calibri"/>
              </a:rPr>
              <a:t>morgan.geldenhuys@tu-berlin.de</a:t>
            </a:r>
            <a:endParaRPr sz="1800">
              <a:solidFill>
                <a:srgbClr val="666666"/>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7"/>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Background:</a:t>
            </a:r>
            <a:endParaRPr/>
          </a:p>
          <a:p>
            <a:pPr indent="0" lvl="0" marL="0" rtl="0" algn="l">
              <a:spcBef>
                <a:spcPts val="0"/>
              </a:spcBef>
              <a:spcAft>
                <a:spcPts val="0"/>
              </a:spcAft>
              <a:buNone/>
            </a:pPr>
            <a:r>
              <a:rPr lang="en-US" sz="3200"/>
              <a:t>Distributed Stream Processing</a:t>
            </a:r>
            <a:endParaRPr sz="3200"/>
          </a:p>
        </p:txBody>
      </p:sp>
      <p:sp>
        <p:nvSpPr>
          <p:cNvPr id="48" name="Google Shape;48;p7"/>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 name="Google Shape;49;p7"/>
          <p:cNvPicPr preferRelativeResize="0"/>
          <p:nvPr/>
        </p:nvPicPr>
        <p:blipFill>
          <a:blip r:embed="rId3">
            <a:alphaModFix/>
          </a:blip>
          <a:stretch>
            <a:fillRect/>
          </a:stretch>
        </p:blipFill>
        <p:spPr>
          <a:xfrm>
            <a:off x="152400" y="2032787"/>
            <a:ext cx="8839204" cy="3448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1000"/>
                                        <p:tgtEl>
                                          <p:spTgt spid="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8"/>
          <p:cNvSpPr txBox="1"/>
          <p:nvPr>
            <p:ph type="title"/>
          </p:nvPr>
        </p:nvSpPr>
        <p:spPr>
          <a:xfrm>
            <a:off x="628650" y="306500"/>
            <a:ext cx="83625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a:t>
            </a:r>
            <a:endParaRPr/>
          </a:p>
          <a:p>
            <a:pPr indent="0" lvl="0" marL="0" rtl="0" algn="l">
              <a:spcBef>
                <a:spcPts val="0"/>
              </a:spcBef>
              <a:spcAft>
                <a:spcPts val="0"/>
              </a:spcAft>
              <a:buNone/>
            </a:pPr>
            <a:r>
              <a:rPr lang="en-US" sz="3200"/>
              <a:t>DSP Operational Requirements</a:t>
            </a:r>
            <a:endParaRPr sz="3200"/>
          </a:p>
        </p:txBody>
      </p:sp>
      <p:sp>
        <p:nvSpPr>
          <p:cNvPr id="56" name="Google Shape;56;p8"/>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 name="Google Shape;57;p8"/>
          <p:cNvPicPr preferRelativeResize="0"/>
          <p:nvPr/>
        </p:nvPicPr>
        <p:blipFill>
          <a:blip r:embed="rId3">
            <a:alphaModFix/>
          </a:blip>
          <a:stretch>
            <a:fillRect/>
          </a:stretch>
        </p:blipFill>
        <p:spPr>
          <a:xfrm>
            <a:off x="2377163" y="1598725"/>
            <a:ext cx="4389677" cy="4613351"/>
          </a:xfrm>
          <a:prstGeom prst="rect">
            <a:avLst/>
          </a:prstGeom>
          <a:noFill/>
          <a:ln>
            <a:noFill/>
          </a:ln>
        </p:spPr>
      </p:pic>
      <p:pic>
        <p:nvPicPr>
          <p:cNvPr id="58" name="Google Shape;58;p8"/>
          <p:cNvPicPr preferRelativeResize="0"/>
          <p:nvPr/>
        </p:nvPicPr>
        <p:blipFill>
          <a:blip r:embed="rId4">
            <a:alphaModFix/>
          </a:blip>
          <a:stretch>
            <a:fillRect/>
          </a:stretch>
        </p:blipFill>
        <p:spPr>
          <a:xfrm>
            <a:off x="2377163" y="1598725"/>
            <a:ext cx="4389677" cy="4613359"/>
          </a:xfrm>
          <a:prstGeom prst="rect">
            <a:avLst/>
          </a:prstGeom>
          <a:noFill/>
          <a:ln>
            <a:noFill/>
          </a:ln>
        </p:spPr>
      </p:pic>
      <p:pic>
        <p:nvPicPr>
          <p:cNvPr id="59" name="Google Shape;59;p8"/>
          <p:cNvPicPr preferRelativeResize="0"/>
          <p:nvPr/>
        </p:nvPicPr>
        <p:blipFill>
          <a:blip r:embed="rId5">
            <a:alphaModFix/>
          </a:blip>
          <a:stretch>
            <a:fillRect/>
          </a:stretch>
        </p:blipFill>
        <p:spPr>
          <a:xfrm>
            <a:off x="2377163" y="1598725"/>
            <a:ext cx="4389677" cy="4613359"/>
          </a:xfrm>
          <a:prstGeom prst="rect">
            <a:avLst/>
          </a:prstGeom>
          <a:noFill/>
          <a:ln>
            <a:noFill/>
          </a:ln>
        </p:spPr>
      </p:pic>
      <p:pic>
        <p:nvPicPr>
          <p:cNvPr id="60" name="Google Shape;60;p8"/>
          <p:cNvPicPr preferRelativeResize="0"/>
          <p:nvPr/>
        </p:nvPicPr>
        <p:blipFill>
          <a:blip r:embed="rId6">
            <a:alphaModFix/>
          </a:blip>
          <a:stretch>
            <a:fillRect/>
          </a:stretch>
        </p:blipFill>
        <p:spPr>
          <a:xfrm>
            <a:off x="2377150" y="1598725"/>
            <a:ext cx="4389677" cy="4613359"/>
          </a:xfrm>
          <a:prstGeom prst="rect">
            <a:avLst/>
          </a:prstGeom>
          <a:noFill/>
          <a:ln>
            <a:noFill/>
          </a:ln>
        </p:spPr>
      </p:pic>
      <p:pic>
        <p:nvPicPr>
          <p:cNvPr id="61" name="Google Shape;61;p8"/>
          <p:cNvPicPr preferRelativeResize="0"/>
          <p:nvPr/>
        </p:nvPicPr>
        <p:blipFill>
          <a:blip r:embed="rId7">
            <a:alphaModFix/>
          </a:blip>
          <a:stretch>
            <a:fillRect/>
          </a:stretch>
        </p:blipFill>
        <p:spPr>
          <a:xfrm>
            <a:off x="2377175" y="1598725"/>
            <a:ext cx="4389677" cy="46133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9"/>
          <p:cNvSpPr txBox="1"/>
          <p:nvPr>
            <p:ph type="title"/>
          </p:nvPr>
        </p:nvSpPr>
        <p:spPr>
          <a:xfrm>
            <a:off x="628650" y="268400"/>
            <a:ext cx="83625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a:t>
            </a:r>
            <a:endParaRPr/>
          </a:p>
          <a:p>
            <a:pPr indent="0" lvl="0" marL="0" rtl="0" algn="l">
              <a:spcBef>
                <a:spcPts val="0"/>
              </a:spcBef>
              <a:spcAft>
                <a:spcPts val="0"/>
              </a:spcAft>
              <a:buNone/>
            </a:pPr>
            <a:r>
              <a:rPr lang="en-US" sz="3200"/>
              <a:t>Runtime Configuration Optimization</a:t>
            </a:r>
            <a:endParaRPr sz="3200"/>
          </a:p>
        </p:txBody>
      </p:sp>
      <p:sp>
        <p:nvSpPr>
          <p:cNvPr id="68" name="Google Shape;68;p9"/>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 name="Google Shape;69;p9"/>
          <p:cNvSpPr txBox="1"/>
          <p:nvPr/>
        </p:nvSpPr>
        <p:spPr>
          <a:xfrm>
            <a:off x="788700" y="5334450"/>
            <a:ext cx="80424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666666"/>
                </a:solidFill>
                <a:latin typeface="Calibri"/>
                <a:ea typeface="Calibri"/>
                <a:cs typeface="Calibri"/>
                <a:sym typeface="Calibri"/>
              </a:rPr>
              <a:t>Dynamically match the resource </a:t>
            </a:r>
            <a:r>
              <a:rPr lang="en-US" sz="1800">
                <a:solidFill>
                  <a:srgbClr val="666666"/>
                </a:solidFill>
                <a:latin typeface="Calibri"/>
                <a:ea typeface="Calibri"/>
                <a:cs typeface="Calibri"/>
                <a:sym typeface="Calibri"/>
              </a:rPr>
              <a:t>requirements to the changing workload rate through runtime configuration optimization</a:t>
            </a:r>
            <a:endParaRPr sz="1800">
              <a:solidFill>
                <a:srgbClr val="666666"/>
              </a:solidFill>
              <a:latin typeface="Calibri"/>
              <a:ea typeface="Calibri"/>
              <a:cs typeface="Calibri"/>
              <a:sym typeface="Calibri"/>
            </a:endParaRPr>
          </a:p>
        </p:txBody>
      </p:sp>
      <p:pic>
        <p:nvPicPr>
          <p:cNvPr id="70" name="Google Shape;70;p9"/>
          <p:cNvPicPr preferRelativeResize="0"/>
          <p:nvPr/>
        </p:nvPicPr>
        <p:blipFill>
          <a:blip r:embed="rId3">
            <a:alphaModFix/>
          </a:blip>
          <a:stretch>
            <a:fillRect/>
          </a:stretch>
        </p:blipFill>
        <p:spPr>
          <a:xfrm>
            <a:off x="348488" y="1830737"/>
            <a:ext cx="8447027" cy="3196524"/>
          </a:xfrm>
          <a:prstGeom prst="rect">
            <a:avLst/>
          </a:prstGeom>
          <a:noFill/>
          <a:ln>
            <a:noFill/>
          </a:ln>
        </p:spPr>
      </p:pic>
      <p:pic>
        <p:nvPicPr>
          <p:cNvPr id="71" name="Google Shape;71;p9"/>
          <p:cNvPicPr preferRelativeResize="0"/>
          <p:nvPr/>
        </p:nvPicPr>
        <p:blipFill>
          <a:blip r:embed="rId4">
            <a:alphaModFix/>
          </a:blip>
          <a:stretch>
            <a:fillRect/>
          </a:stretch>
        </p:blipFill>
        <p:spPr>
          <a:xfrm>
            <a:off x="348488" y="1830750"/>
            <a:ext cx="8447027" cy="3196503"/>
          </a:xfrm>
          <a:prstGeom prst="rect">
            <a:avLst/>
          </a:prstGeom>
          <a:noFill/>
          <a:ln>
            <a:noFill/>
          </a:ln>
        </p:spPr>
      </p:pic>
      <p:pic>
        <p:nvPicPr>
          <p:cNvPr id="72" name="Google Shape;72;p9"/>
          <p:cNvPicPr preferRelativeResize="0"/>
          <p:nvPr/>
        </p:nvPicPr>
        <p:blipFill>
          <a:blip r:embed="rId5">
            <a:alphaModFix/>
          </a:blip>
          <a:stretch>
            <a:fillRect/>
          </a:stretch>
        </p:blipFill>
        <p:spPr>
          <a:xfrm>
            <a:off x="348488" y="1830737"/>
            <a:ext cx="8447027" cy="3196503"/>
          </a:xfrm>
          <a:prstGeom prst="rect">
            <a:avLst/>
          </a:prstGeom>
          <a:noFill/>
          <a:ln>
            <a:noFill/>
          </a:ln>
        </p:spPr>
      </p:pic>
      <p:pic>
        <p:nvPicPr>
          <p:cNvPr id="73" name="Google Shape;73;p9"/>
          <p:cNvPicPr preferRelativeResize="0"/>
          <p:nvPr/>
        </p:nvPicPr>
        <p:blipFill>
          <a:blip r:embed="rId6">
            <a:alphaModFix/>
          </a:blip>
          <a:stretch>
            <a:fillRect/>
          </a:stretch>
        </p:blipFill>
        <p:spPr>
          <a:xfrm>
            <a:off x="348488" y="1830750"/>
            <a:ext cx="8447027" cy="31965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0"/>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Demeter </a:t>
            </a:r>
            <a:r>
              <a:rPr lang="en-US" sz="3200"/>
              <a:t>High-Level Overview</a:t>
            </a:r>
            <a:endParaRPr sz="3200"/>
          </a:p>
        </p:txBody>
      </p:sp>
      <p:sp>
        <p:nvSpPr>
          <p:cNvPr id="80" name="Google Shape;80;p10"/>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1" name="Google Shape;81;p10"/>
          <p:cNvPicPr preferRelativeResize="0"/>
          <p:nvPr/>
        </p:nvPicPr>
        <p:blipFill>
          <a:blip r:embed="rId3">
            <a:alphaModFix/>
          </a:blip>
          <a:stretch>
            <a:fillRect/>
          </a:stretch>
        </p:blipFill>
        <p:spPr>
          <a:xfrm>
            <a:off x="1536525" y="1666200"/>
            <a:ext cx="6070973" cy="4470251"/>
          </a:xfrm>
          <a:prstGeom prst="rect">
            <a:avLst/>
          </a:prstGeom>
          <a:noFill/>
          <a:ln>
            <a:noFill/>
          </a:ln>
        </p:spPr>
      </p:pic>
      <p:pic>
        <p:nvPicPr>
          <p:cNvPr id="82" name="Google Shape;82;p10"/>
          <p:cNvPicPr preferRelativeResize="0"/>
          <p:nvPr/>
        </p:nvPicPr>
        <p:blipFill>
          <a:blip r:embed="rId4">
            <a:alphaModFix/>
          </a:blip>
          <a:stretch>
            <a:fillRect/>
          </a:stretch>
        </p:blipFill>
        <p:spPr>
          <a:xfrm>
            <a:off x="1536525" y="1666200"/>
            <a:ext cx="6070973" cy="4470251"/>
          </a:xfrm>
          <a:prstGeom prst="rect">
            <a:avLst/>
          </a:prstGeom>
          <a:noFill/>
          <a:ln>
            <a:noFill/>
          </a:ln>
        </p:spPr>
      </p:pic>
      <p:pic>
        <p:nvPicPr>
          <p:cNvPr id="83" name="Google Shape;83;p10"/>
          <p:cNvPicPr preferRelativeResize="0"/>
          <p:nvPr/>
        </p:nvPicPr>
        <p:blipFill>
          <a:blip r:embed="rId5">
            <a:alphaModFix/>
          </a:blip>
          <a:stretch>
            <a:fillRect/>
          </a:stretch>
        </p:blipFill>
        <p:spPr>
          <a:xfrm>
            <a:off x="1536525" y="1666208"/>
            <a:ext cx="6070973" cy="4470240"/>
          </a:xfrm>
          <a:prstGeom prst="rect">
            <a:avLst/>
          </a:prstGeom>
          <a:noFill/>
          <a:ln>
            <a:noFill/>
          </a:ln>
        </p:spPr>
      </p:pic>
      <p:pic>
        <p:nvPicPr>
          <p:cNvPr id="84" name="Google Shape;84;p10"/>
          <p:cNvPicPr preferRelativeResize="0"/>
          <p:nvPr/>
        </p:nvPicPr>
        <p:blipFill>
          <a:blip r:embed="rId6">
            <a:alphaModFix/>
          </a:blip>
          <a:stretch>
            <a:fillRect/>
          </a:stretch>
        </p:blipFill>
        <p:spPr>
          <a:xfrm>
            <a:off x="1536513" y="1666200"/>
            <a:ext cx="6070973" cy="4470251"/>
          </a:xfrm>
          <a:prstGeom prst="rect">
            <a:avLst/>
          </a:prstGeom>
          <a:noFill/>
          <a:ln>
            <a:noFill/>
          </a:ln>
        </p:spPr>
      </p:pic>
      <p:pic>
        <p:nvPicPr>
          <p:cNvPr id="85" name="Google Shape;85;p10"/>
          <p:cNvPicPr preferRelativeResize="0"/>
          <p:nvPr/>
        </p:nvPicPr>
        <p:blipFill>
          <a:blip r:embed="rId7">
            <a:alphaModFix/>
          </a:blip>
          <a:stretch>
            <a:fillRect/>
          </a:stretch>
        </p:blipFill>
        <p:spPr>
          <a:xfrm>
            <a:off x="1536525" y="1666214"/>
            <a:ext cx="6070948" cy="4470221"/>
          </a:xfrm>
          <a:prstGeom prst="rect">
            <a:avLst/>
          </a:prstGeom>
          <a:noFill/>
          <a:ln>
            <a:noFill/>
          </a:ln>
        </p:spPr>
      </p:pic>
      <p:pic>
        <p:nvPicPr>
          <p:cNvPr id="86" name="Google Shape;86;p10"/>
          <p:cNvPicPr preferRelativeResize="0"/>
          <p:nvPr/>
        </p:nvPicPr>
        <p:blipFill>
          <a:blip r:embed="rId8">
            <a:alphaModFix/>
          </a:blip>
          <a:stretch>
            <a:fillRect/>
          </a:stretch>
        </p:blipFill>
        <p:spPr>
          <a:xfrm>
            <a:off x="1536525" y="1666214"/>
            <a:ext cx="6070948" cy="44702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1"/>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Modeling Techniques</a:t>
            </a:r>
            <a:endParaRPr sz="3200"/>
          </a:p>
        </p:txBody>
      </p:sp>
      <p:sp>
        <p:nvSpPr>
          <p:cNvPr id="93" name="Google Shape;93;p11"/>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4" name="Google Shape;94;p11"/>
          <p:cNvSpPr txBox="1"/>
          <p:nvPr>
            <p:ph idx="1" type="body"/>
          </p:nvPr>
        </p:nvSpPr>
        <p:spPr>
          <a:xfrm>
            <a:off x="1851900" y="5486250"/>
            <a:ext cx="5440200" cy="902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000" u="sng"/>
              <a:t>Multi-Step Ahead Time Series Forecasting (TSF)</a:t>
            </a:r>
            <a:endParaRPr sz="2000" u="sng"/>
          </a:p>
        </p:txBody>
      </p:sp>
      <p:pic>
        <p:nvPicPr>
          <p:cNvPr id="95" name="Google Shape;95;p11"/>
          <p:cNvPicPr preferRelativeResize="0"/>
          <p:nvPr/>
        </p:nvPicPr>
        <p:blipFill>
          <a:blip r:embed="rId3">
            <a:alphaModFix/>
          </a:blip>
          <a:stretch>
            <a:fillRect/>
          </a:stretch>
        </p:blipFill>
        <p:spPr>
          <a:xfrm>
            <a:off x="1191724" y="1571576"/>
            <a:ext cx="7259500" cy="3714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Bayesian</a:t>
            </a:r>
            <a:r>
              <a:rPr lang="en-US" sz="3200"/>
              <a:t> Optimization</a:t>
            </a:r>
            <a:endParaRPr sz="3200"/>
          </a:p>
        </p:txBody>
      </p:sp>
      <p:sp>
        <p:nvSpPr>
          <p:cNvPr id="102" name="Google Shape;102;p12"/>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 name="Google Shape;103;p12"/>
          <p:cNvSpPr txBox="1"/>
          <p:nvPr>
            <p:ph idx="1" type="body"/>
          </p:nvPr>
        </p:nvSpPr>
        <p:spPr>
          <a:xfrm>
            <a:off x="1892550" y="5486275"/>
            <a:ext cx="5358900" cy="902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000" u="sng"/>
              <a:t>Multi-Objective Bayesian Optimization (MOBO)</a:t>
            </a:r>
            <a:endParaRPr sz="2000" u="sng"/>
          </a:p>
        </p:txBody>
      </p:sp>
      <p:pic>
        <p:nvPicPr>
          <p:cNvPr id="104" name="Google Shape;104;p12"/>
          <p:cNvPicPr preferRelativeResize="0"/>
          <p:nvPr/>
        </p:nvPicPr>
        <p:blipFill>
          <a:blip r:embed="rId3">
            <a:alphaModFix/>
          </a:blip>
          <a:stretch>
            <a:fillRect/>
          </a:stretch>
        </p:blipFill>
        <p:spPr>
          <a:xfrm>
            <a:off x="1061663" y="1631187"/>
            <a:ext cx="3060118" cy="3595639"/>
          </a:xfrm>
          <a:prstGeom prst="rect">
            <a:avLst/>
          </a:prstGeom>
          <a:noFill/>
          <a:ln>
            <a:noFill/>
          </a:ln>
        </p:spPr>
      </p:pic>
      <p:pic>
        <p:nvPicPr>
          <p:cNvPr id="105" name="Google Shape;105;p12"/>
          <p:cNvPicPr preferRelativeResize="0"/>
          <p:nvPr/>
        </p:nvPicPr>
        <p:blipFill>
          <a:blip r:embed="rId4">
            <a:alphaModFix/>
          </a:blip>
          <a:stretch>
            <a:fillRect/>
          </a:stretch>
        </p:blipFill>
        <p:spPr>
          <a:xfrm>
            <a:off x="5199575" y="1631197"/>
            <a:ext cx="3060100" cy="3595615"/>
          </a:xfrm>
          <a:prstGeom prst="rect">
            <a:avLst/>
          </a:prstGeom>
          <a:noFill/>
          <a:ln>
            <a:noFill/>
          </a:ln>
        </p:spPr>
      </p:pic>
      <p:sp>
        <p:nvSpPr>
          <p:cNvPr id="106" name="Google Shape;106;p12"/>
          <p:cNvSpPr/>
          <p:nvPr/>
        </p:nvSpPr>
        <p:spPr>
          <a:xfrm>
            <a:off x="4352725" y="3268800"/>
            <a:ext cx="615900" cy="320400"/>
          </a:xfrm>
          <a:prstGeom prst="rightArrow">
            <a:avLst>
              <a:gd fmla="val 50000" name="adj1"/>
              <a:gd fmla="val 50000" name="adj2"/>
            </a:avLst>
          </a:prstGeom>
          <a:solidFill>
            <a:srgbClr val="9E9E9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3"/>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Profiling &amp; Optimizing Processes</a:t>
            </a:r>
            <a:endParaRPr sz="3200"/>
          </a:p>
        </p:txBody>
      </p:sp>
      <p:sp>
        <p:nvSpPr>
          <p:cNvPr id="113" name="Google Shape;113;p13"/>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4" name="Google Shape;114;p13"/>
          <p:cNvPicPr preferRelativeResize="0"/>
          <p:nvPr/>
        </p:nvPicPr>
        <p:blipFill>
          <a:blip r:embed="rId3">
            <a:alphaModFix/>
          </a:blip>
          <a:stretch>
            <a:fillRect/>
          </a:stretch>
        </p:blipFill>
        <p:spPr>
          <a:xfrm>
            <a:off x="1205988" y="1489075"/>
            <a:ext cx="6732027" cy="4809049"/>
          </a:xfrm>
          <a:prstGeom prst="rect">
            <a:avLst/>
          </a:prstGeom>
          <a:noFill/>
          <a:ln>
            <a:noFill/>
          </a:ln>
        </p:spPr>
      </p:pic>
      <p:pic>
        <p:nvPicPr>
          <p:cNvPr id="115" name="Google Shape;115;p13"/>
          <p:cNvPicPr preferRelativeResize="0"/>
          <p:nvPr/>
        </p:nvPicPr>
        <p:blipFill>
          <a:blip r:embed="rId4">
            <a:alphaModFix/>
          </a:blip>
          <a:stretch>
            <a:fillRect/>
          </a:stretch>
        </p:blipFill>
        <p:spPr>
          <a:xfrm>
            <a:off x="1205988" y="1489081"/>
            <a:ext cx="6732027" cy="4809046"/>
          </a:xfrm>
          <a:prstGeom prst="rect">
            <a:avLst/>
          </a:prstGeom>
          <a:noFill/>
          <a:ln>
            <a:noFill/>
          </a:ln>
        </p:spPr>
      </p:pic>
      <p:pic>
        <p:nvPicPr>
          <p:cNvPr id="116" name="Google Shape;116;p13"/>
          <p:cNvPicPr preferRelativeResize="0"/>
          <p:nvPr/>
        </p:nvPicPr>
        <p:blipFill>
          <a:blip r:embed="rId5">
            <a:alphaModFix/>
          </a:blip>
          <a:stretch>
            <a:fillRect/>
          </a:stretch>
        </p:blipFill>
        <p:spPr>
          <a:xfrm>
            <a:off x="1205988" y="1489078"/>
            <a:ext cx="6732032" cy="4809049"/>
          </a:xfrm>
          <a:prstGeom prst="rect">
            <a:avLst/>
          </a:prstGeom>
          <a:noFill/>
          <a:ln>
            <a:noFill/>
          </a:ln>
        </p:spPr>
      </p:pic>
      <p:pic>
        <p:nvPicPr>
          <p:cNvPr id="117" name="Google Shape;117;p13"/>
          <p:cNvPicPr preferRelativeResize="0"/>
          <p:nvPr/>
        </p:nvPicPr>
        <p:blipFill>
          <a:blip r:embed="rId6">
            <a:alphaModFix/>
          </a:blip>
          <a:stretch>
            <a:fillRect/>
          </a:stretch>
        </p:blipFill>
        <p:spPr>
          <a:xfrm>
            <a:off x="1206000" y="1489081"/>
            <a:ext cx="6732027" cy="4809046"/>
          </a:xfrm>
          <a:prstGeom prst="rect">
            <a:avLst/>
          </a:prstGeom>
          <a:noFill/>
          <a:ln>
            <a:noFill/>
          </a:ln>
        </p:spPr>
      </p:pic>
      <p:pic>
        <p:nvPicPr>
          <p:cNvPr id="118" name="Google Shape;118;p13"/>
          <p:cNvPicPr preferRelativeResize="0"/>
          <p:nvPr/>
        </p:nvPicPr>
        <p:blipFill>
          <a:blip r:embed="rId7">
            <a:alphaModFix/>
          </a:blip>
          <a:stretch>
            <a:fillRect/>
          </a:stretch>
        </p:blipFill>
        <p:spPr>
          <a:xfrm>
            <a:off x="1205988" y="1489081"/>
            <a:ext cx="6732027" cy="4809046"/>
          </a:xfrm>
          <a:prstGeom prst="rect">
            <a:avLst/>
          </a:prstGeom>
          <a:noFill/>
          <a:ln>
            <a:noFill/>
          </a:ln>
        </p:spPr>
      </p:pic>
      <p:pic>
        <p:nvPicPr>
          <p:cNvPr id="119" name="Google Shape;119;p13"/>
          <p:cNvPicPr preferRelativeResize="0"/>
          <p:nvPr/>
        </p:nvPicPr>
        <p:blipFill>
          <a:blip r:embed="rId8">
            <a:alphaModFix/>
          </a:blip>
          <a:stretch>
            <a:fillRect/>
          </a:stretch>
        </p:blipFill>
        <p:spPr>
          <a:xfrm>
            <a:off x="1205988" y="1489081"/>
            <a:ext cx="6732027" cy="4809046"/>
          </a:xfrm>
          <a:prstGeom prst="rect">
            <a:avLst/>
          </a:prstGeom>
          <a:noFill/>
          <a:ln>
            <a:noFill/>
          </a:ln>
        </p:spPr>
      </p:pic>
      <p:pic>
        <p:nvPicPr>
          <p:cNvPr id="120" name="Google Shape;120;p13"/>
          <p:cNvPicPr preferRelativeResize="0"/>
          <p:nvPr/>
        </p:nvPicPr>
        <p:blipFill>
          <a:blip r:embed="rId9">
            <a:alphaModFix/>
          </a:blip>
          <a:stretch>
            <a:fillRect/>
          </a:stretch>
        </p:blipFill>
        <p:spPr>
          <a:xfrm>
            <a:off x="1205988" y="1489081"/>
            <a:ext cx="6732027" cy="4809046"/>
          </a:xfrm>
          <a:prstGeom prst="rect">
            <a:avLst/>
          </a:prstGeom>
          <a:noFill/>
          <a:ln>
            <a:noFill/>
          </a:ln>
        </p:spPr>
      </p:pic>
      <p:pic>
        <p:nvPicPr>
          <p:cNvPr id="121" name="Google Shape;121;p13"/>
          <p:cNvPicPr preferRelativeResize="0"/>
          <p:nvPr/>
        </p:nvPicPr>
        <p:blipFill>
          <a:blip r:embed="rId10">
            <a:alphaModFix/>
          </a:blip>
          <a:stretch>
            <a:fillRect/>
          </a:stretch>
        </p:blipFill>
        <p:spPr>
          <a:xfrm>
            <a:off x="1205988" y="1489081"/>
            <a:ext cx="6732027" cy="4809046"/>
          </a:xfrm>
          <a:prstGeom prst="rect">
            <a:avLst/>
          </a:prstGeom>
          <a:noFill/>
          <a:ln>
            <a:noFill/>
          </a:ln>
        </p:spPr>
      </p:pic>
      <p:pic>
        <p:nvPicPr>
          <p:cNvPr id="122" name="Google Shape;122;p13"/>
          <p:cNvPicPr preferRelativeResize="0"/>
          <p:nvPr/>
        </p:nvPicPr>
        <p:blipFill>
          <a:blip r:embed="rId11">
            <a:alphaModFix/>
          </a:blip>
          <a:stretch>
            <a:fillRect/>
          </a:stretch>
        </p:blipFill>
        <p:spPr>
          <a:xfrm>
            <a:off x="1205988" y="1489075"/>
            <a:ext cx="6732027" cy="4809049"/>
          </a:xfrm>
          <a:prstGeom prst="rect">
            <a:avLst/>
          </a:prstGeom>
          <a:noFill/>
          <a:ln>
            <a:noFill/>
          </a:ln>
        </p:spPr>
      </p:pic>
      <p:pic>
        <p:nvPicPr>
          <p:cNvPr id="123" name="Google Shape;123;p13"/>
          <p:cNvPicPr preferRelativeResize="0"/>
          <p:nvPr/>
        </p:nvPicPr>
        <p:blipFill>
          <a:blip r:embed="rId12">
            <a:alphaModFix/>
          </a:blip>
          <a:stretch>
            <a:fillRect/>
          </a:stretch>
        </p:blipFill>
        <p:spPr>
          <a:xfrm>
            <a:off x="1205984" y="1489081"/>
            <a:ext cx="6732027" cy="4809046"/>
          </a:xfrm>
          <a:prstGeom prst="rect">
            <a:avLst/>
          </a:prstGeom>
          <a:noFill/>
          <a:ln>
            <a:noFill/>
          </a:ln>
        </p:spPr>
      </p:pic>
      <p:pic>
        <p:nvPicPr>
          <p:cNvPr id="124" name="Google Shape;124;p13"/>
          <p:cNvPicPr preferRelativeResize="0"/>
          <p:nvPr/>
        </p:nvPicPr>
        <p:blipFill>
          <a:blip r:embed="rId13">
            <a:alphaModFix/>
          </a:blip>
          <a:stretch>
            <a:fillRect/>
          </a:stretch>
        </p:blipFill>
        <p:spPr>
          <a:xfrm>
            <a:off x="1206000" y="1489081"/>
            <a:ext cx="6732027" cy="4809046"/>
          </a:xfrm>
          <a:prstGeom prst="rect">
            <a:avLst/>
          </a:prstGeom>
          <a:noFill/>
          <a:ln>
            <a:noFill/>
          </a:ln>
        </p:spPr>
      </p:pic>
      <p:pic>
        <p:nvPicPr>
          <p:cNvPr id="125" name="Google Shape;125;p13"/>
          <p:cNvPicPr preferRelativeResize="0"/>
          <p:nvPr/>
        </p:nvPicPr>
        <p:blipFill>
          <a:blip r:embed="rId14">
            <a:alphaModFix/>
          </a:blip>
          <a:stretch>
            <a:fillRect/>
          </a:stretch>
        </p:blipFill>
        <p:spPr>
          <a:xfrm>
            <a:off x="1205975" y="1489081"/>
            <a:ext cx="6732027" cy="4809046"/>
          </a:xfrm>
          <a:prstGeom prst="rect">
            <a:avLst/>
          </a:prstGeom>
          <a:noFill/>
          <a:ln>
            <a:noFill/>
          </a:ln>
        </p:spPr>
      </p:pic>
      <p:pic>
        <p:nvPicPr>
          <p:cNvPr id="126" name="Google Shape;126;p13"/>
          <p:cNvPicPr preferRelativeResize="0"/>
          <p:nvPr/>
        </p:nvPicPr>
        <p:blipFill>
          <a:blip r:embed="rId15">
            <a:alphaModFix/>
          </a:blip>
          <a:stretch>
            <a:fillRect/>
          </a:stretch>
        </p:blipFill>
        <p:spPr>
          <a:xfrm>
            <a:off x="1206000" y="1489081"/>
            <a:ext cx="6732027" cy="4809046"/>
          </a:xfrm>
          <a:prstGeom prst="rect">
            <a:avLst/>
          </a:prstGeom>
          <a:noFill/>
          <a:ln>
            <a:noFill/>
          </a:ln>
        </p:spPr>
      </p:pic>
      <p:pic>
        <p:nvPicPr>
          <p:cNvPr id="127" name="Google Shape;127;p13"/>
          <p:cNvPicPr preferRelativeResize="0"/>
          <p:nvPr/>
        </p:nvPicPr>
        <p:blipFill>
          <a:blip r:embed="rId16">
            <a:alphaModFix/>
          </a:blip>
          <a:stretch>
            <a:fillRect/>
          </a:stretch>
        </p:blipFill>
        <p:spPr>
          <a:xfrm>
            <a:off x="1206000" y="1489081"/>
            <a:ext cx="6732027" cy="4809046"/>
          </a:xfrm>
          <a:prstGeom prst="rect">
            <a:avLst/>
          </a:prstGeom>
          <a:noFill/>
          <a:ln>
            <a:noFill/>
          </a:ln>
        </p:spPr>
      </p:pic>
      <p:pic>
        <p:nvPicPr>
          <p:cNvPr id="128" name="Google Shape;128;p13"/>
          <p:cNvPicPr preferRelativeResize="0"/>
          <p:nvPr/>
        </p:nvPicPr>
        <p:blipFill>
          <a:blip r:embed="rId17">
            <a:alphaModFix/>
          </a:blip>
          <a:stretch>
            <a:fillRect/>
          </a:stretch>
        </p:blipFill>
        <p:spPr>
          <a:xfrm>
            <a:off x="1206000" y="1489081"/>
            <a:ext cx="6732027" cy="4809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28650" y="306512"/>
            <a:ext cx="7886700" cy="86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a:p>
            <a:pPr indent="0" lvl="0" marL="0" rtl="0" algn="l">
              <a:spcBef>
                <a:spcPts val="0"/>
              </a:spcBef>
              <a:spcAft>
                <a:spcPts val="0"/>
              </a:spcAft>
              <a:buNone/>
            </a:pPr>
            <a:r>
              <a:rPr lang="en-US" sz="3200"/>
              <a:t>Modeling Dynamic Workloads</a:t>
            </a:r>
            <a:endParaRPr sz="3200"/>
          </a:p>
        </p:txBody>
      </p:sp>
      <p:sp>
        <p:nvSpPr>
          <p:cNvPr id="135" name="Google Shape;135;p14"/>
          <p:cNvSpPr txBox="1"/>
          <p:nvPr>
            <p:ph idx="1" type="body"/>
          </p:nvPr>
        </p:nvSpPr>
        <p:spPr>
          <a:xfrm>
            <a:off x="628650" y="5476777"/>
            <a:ext cx="7886700" cy="666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000" u="sng"/>
              <a:t>Rank-Weighted Gaussian Process Ensembles (RGPE)</a:t>
            </a:r>
            <a:endParaRPr sz="2000" u="sng"/>
          </a:p>
        </p:txBody>
      </p:sp>
      <p:sp>
        <p:nvSpPr>
          <p:cNvPr id="136" name="Google Shape;136;p14"/>
          <p:cNvSpPr txBox="1"/>
          <p:nvPr>
            <p:ph idx="12" type="sldNum"/>
          </p:nvPr>
        </p:nvSpPr>
        <p:spPr>
          <a:xfrm>
            <a:off x="8039562" y="6477658"/>
            <a:ext cx="9516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7" name="Google Shape;137;p14"/>
          <p:cNvPicPr preferRelativeResize="0"/>
          <p:nvPr/>
        </p:nvPicPr>
        <p:blipFill>
          <a:blip r:embed="rId3">
            <a:alphaModFix/>
          </a:blip>
          <a:stretch>
            <a:fillRect/>
          </a:stretch>
        </p:blipFill>
        <p:spPr>
          <a:xfrm>
            <a:off x="1336413" y="2268800"/>
            <a:ext cx="6471168" cy="2679474"/>
          </a:xfrm>
          <a:prstGeom prst="rect">
            <a:avLst/>
          </a:prstGeom>
          <a:noFill/>
          <a:ln>
            <a:noFill/>
          </a:ln>
        </p:spPr>
      </p:pic>
      <p:pic>
        <p:nvPicPr>
          <p:cNvPr id="138" name="Google Shape;138;p14"/>
          <p:cNvPicPr preferRelativeResize="0"/>
          <p:nvPr/>
        </p:nvPicPr>
        <p:blipFill>
          <a:blip r:embed="rId4">
            <a:alphaModFix/>
          </a:blip>
          <a:stretch>
            <a:fillRect/>
          </a:stretch>
        </p:blipFill>
        <p:spPr>
          <a:xfrm>
            <a:off x="1336425" y="2268800"/>
            <a:ext cx="6471148" cy="2679468"/>
          </a:xfrm>
          <a:prstGeom prst="rect">
            <a:avLst/>
          </a:prstGeom>
          <a:noFill/>
          <a:ln>
            <a:noFill/>
          </a:ln>
        </p:spPr>
      </p:pic>
      <p:pic>
        <p:nvPicPr>
          <p:cNvPr id="139" name="Google Shape;139;p14"/>
          <p:cNvPicPr preferRelativeResize="0"/>
          <p:nvPr/>
        </p:nvPicPr>
        <p:blipFill>
          <a:blip r:embed="rId5">
            <a:alphaModFix/>
          </a:blip>
          <a:stretch>
            <a:fillRect/>
          </a:stretch>
        </p:blipFill>
        <p:spPr>
          <a:xfrm>
            <a:off x="1336425" y="2268800"/>
            <a:ext cx="6471148" cy="2679451"/>
          </a:xfrm>
          <a:prstGeom prst="rect">
            <a:avLst/>
          </a:prstGeom>
          <a:noFill/>
          <a:ln>
            <a:noFill/>
          </a:ln>
        </p:spPr>
      </p:pic>
      <p:pic>
        <p:nvPicPr>
          <p:cNvPr id="140" name="Google Shape;140;p14"/>
          <p:cNvPicPr preferRelativeResize="0"/>
          <p:nvPr/>
        </p:nvPicPr>
        <p:blipFill>
          <a:blip r:embed="rId6">
            <a:alphaModFix/>
          </a:blip>
          <a:stretch>
            <a:fillRect/>
          </a:stretch>
        </p:blipFill>
        <p:spPr>
          <a:xfrm>
            <a:off x="1336425" y="2268800"/>
            <a:ext cx="6471148" cy="26794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